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8" r:id="rId3"/>
    <p:sldId id="259" r:id="rId4"/>
    <p:sldId id="261" r:id="rId5"/>
    <p:sldId id="260" r:id="rId6"/>
    <p:sldId id="257" r:id="rId7"/>
    <p:sldId id="263" r:id="rId8"/>
    <p:sldId id="262"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6" autoAdjust="0"/>
    <p:restoredTop sz="71536" autoAdjust="0"/>
  </p:normalViewPr>
  <p:slideViewPr>
    <p:cSldViewPr snapToGrid="0">
      <p:cViewPr varScale="1">
        <p:scale>
          <a:sx n="65" d="100"/>
          <a:sy n="65" d="100"/>
        </p:scale>
        <p:origin x="870" y="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684980-6768-4593-98C6-1678674B5BEE}" type="datetimeFigureOut">
              <a:rPr lang="zh-CN" altLang="en-US" smtClean="0"/>
              <a:t>2020/5/14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11E3B8-6FBC-4078-8EFC-23A0F5F36DA6}" type="slidenum">
              <a:rPr lang="zh-CN" altLang="en-US" smtClean="0"/>
              <a:t>‹#›</a:t>
            </a:fld>
            <a:endParaRPr lang="zh-CN" altLang="en-US"/>
          </a:p>
        </p:txBody>
      </p:sp>
    </p:spTree>
    <p:extLst>
      <p:ext uri="{BB962C8B-B14F-4D97-AF65-F5344CB8AC3E}">
        <p14:creationId xmlns:p14="http://schemas.microsoft.com/office/powerpoint/2010/main" val="826412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热度上升</a:t>
            </a:r>
            <a:endParaRPr lang="en-US" altLang="zh-CN" dirty="0"/>
          </a:p>
          <a:p>
            <a:r>
              <a:rPr lang="zh-CN" altLang="en-US" dirty="0"/>
              <a:t>可视化成为解释</a:t>
            </a:r>
            <a:r>
              <a:rPr lang="en-US" altLang="zh-CN" dirty="0"/>
              <a:t>CNN</a:t>
            </a:r>
            <a:r>
              <a:rPr lang="zh-CN" altLang="en-US" dirty="0"/>
              <a:t>主流方法</a:t>
            </a:r>
          </a:p>
        </p:txBody>
      </p:sp>
      <p:sp>
        <p:nvSpPr>
          <p:cNvPr id="4" name="灯片编号占位符 3"/>
          <p:cNvSpPr>
            <a:spLocks noGrp="1"/>
          </p:cNvSpPr>
          <p:nvPr>
            <p:ph type="sldNum" sz="quarter" idx="5"/>
          </p:nvPr>
        </p:nvSpPr>
        <p:spPr/>
        <p:txBody>
          <a:bodyPr/>
          <a:lstStyle/>
          <a:p>
            <a:fld id="{5111E3B8-6FBC-4078-8EFC-23A0F5F36DA6}" type="slidenum">
              <a:rPr lang="zh-CN" altLang="en-US" smtClean="0"/>
              <a:t>3</a:t>
            </a:fld>
            <a:endParaRPr lang="zh-CN" altLang="en-US"/>
          </a:p>
        </p:txBody>
      </p:sp>
    </p:spTree>
    <p:extLst>
      <p:ext uri="{BB962C8B-B14F-4D97-AF65-F5344CB8AC3E}">
        <p14:creationId xmlns:p14="http://schemas.microsoft.com/office/powerpoint/2010/main" val="4027939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12</a:t>
            </a:fld>
            <a:endParaRPr lang="zh-CN" altLang="en-US"/>
          </a:p>
        </p:txBody>
      </p:sp>
    </p:spTree>
    <p:extLst>
      <p:ext uri="{BB962C8B-B14F-4D97-AF65-F5344CB8AC3E}">
        <p14:creationId xmlns:p14="http://schemas.microsoft.com/office/powerpoint/2010/main" val="2693210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13</a:t>
            </a:fld>
            <a:endParaRPr lang="zh-CN" altLang="en-US"/>
          </a:p>
        </p:txBody>
      </p:sp>
    </p:spTree>
    <p:extLst>
      <p:ext uri="{BB962C8B-B14F-4D97-AF65-F5344CB8AC3E}">
        <p14:creationId xmlns:p14="http://schemas.microsoft.com/office/powerpoint/2010/main" val="1652095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14</a:t>
            </a:fld>
            <a:endParaRPr lang="zh-CN" altLang="en-US"/>
          </a:p>
        </p:txBody>
      </p:sp>
    </p:spTree>
    <p:extLst>
      <p:ext uri="{BB962C8B-B14F-4D97-AF65-F5344CB8AC3E}">
        <p14:creationId xmlns:p14="http://schemas.microsoft.com/office/powerpoint/2010/main" val="41663473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15</a:t>
            </a:fld>
            <a:endParaRPr lang="zh-CN" altLang="en-US"/>
          </a:p>
        </p:txBody>
      </p:sp>
    </p:spTree>
    <p:extLst>
      <p:ext uri="{BB962C8B-B14F-4D97-AF65-F5344CB8AC3E}">
        <p14:creationId xmlns:p14="http://schemas.microsoft.com/office/powerpoint/2010/main" val="1297982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16</a:t>
            </a:fld>
            <a:endParaRPr lang="zh-CN" altLang="en-US"/>
          </a:p>
        </p:txBody>
      </p:sp>
    </p:spTree>
    <p:extLst>
      <p:ext uri="{BB962C8B-B14F-4D97-AF65-F5344CB8AC3E}">
        <p14:creationId xmlns:p14="http://schemas.microsoft.com/office/powerpoint/2010/main" val="3186554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其他方法，引入本文方法</a:t>
            </a:r>
            <a:endParaRPr lang="en-US" altLang="zh-CN" dirty="0"/>
          </a:p>
          <a:p>
            <a:endParaRPr lang="en-US" altLang="zh-CN" dirty="0"/>
          </a:p>
          <a:p>
            <a:endParaRPr lang="en-US" altLang="zh-CN" dirty="0"/>
          </a:p>
          <a:p>
            <a:r>
              <a:rPr lang="zh-CN" altLang="en-US" sz="1200" b="0" i="0" u="none" strike="noStrike" kern="1200" dirty="0">
                <a:solidFill>
                  <a:schemeClr val="tx1"/>
                </a:solidFill>
                <a:effectLst/>
                <a:latin typeface="+mn-lt"/>
                <a:ea typeface="+mn-ea"/>
                <a:cs typeface="+mn-cs"/>
              </a:rPr>
              <a:t>文章学习一个决策树，它可以在语义层面上明确</a:t>
            </a:r>
            <a:r>
              <a:rPr lang="en-US" altLang="zh-CN" sz="1200" b="0" i="0" u="none" strike="noStrike" kern="1200" dirty="0">
                <a:solidFill>
                  <a:schemeClr val="tx1"/>
                </a:solidFill>
                <a:effectLst/>
                <a:latin typeface="+mn-lt"/>
                <a:ea typeface="+mn-ea"/>
                <a:cs typeface="+mn-cs"/>
              </a:rPr>
              <a:t>CNN</a:t>
            </a:r>
            <a:r>
              <a:rPr lang="zh-CN" altLang="en-US" sz="1200" b="0" i="0" u="none" strike="noStrike" kern="1200" dirty="0">
                <a:solidFill>
                  <a:schemeClr val="tx1"/>
                </a:solidFill>
                <a:effectLst/>
                <a:latin typeface="+mn-lt"/>
                <a:ea typeface="+mn-ea"/>
                <a:cs typeface="+mn-cs"/>
              </a:rPr>
              <a:t>每一次预测的具体原因。决策树告诉人们哪些部分激活了预测的过滤器，以及它们对预测分数的贡献有多大。</a:t>
            </a:r>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4</a:t>
            </a:fld>
            <a:endParaRPr lang="zh-CN" altLang="en-US"/>
          </a:p>
        </p:txBody>
      </p:sp>
    </p:spTree>
    <p:extLst>
      <p:ext uri="{BB962C8B-B14F-4D97-AF65-F5344CB8AC3E}">
        <p14:creationId xmlns:p14="http://schemas.microsoft.com/office/powerpoint/2010/main" val="3996708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全文围绕以上两个问题</a:t>
            </a:r>
            <a:endParaRPr lang="en-US" altLang="zh-CN"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5</a:t>
            </a:fld>
            <a:endParaRPr lang="zh-CN" altLang="en-US"/>
          </a:p>
        </p:txBody>
      </p:sp>
    </p:spTree>
    <p:extLst>
      <p:ext uri="{BB962C8B-B14F-4D97-AF65-F5344CB8AC3E}">
        <p14:creationId xmlns:p14="http://schemas.microsoft.com/office/powerpoint/2010/main" val="1240209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核心工作是基于之前的论文</a:t>
            </a:r>
            <a:endParaRPr lang="en-US" altLang="zh-CN" dirty="0"/>
          </a:p>
          <a:p>
            <a:endParaRPr lang="en-US" altLang="zh-CN" dirty="0"/>
          </a:p>
          <a:p>
            <a:r>
              <a:rPr lang="zh-CN" altLang="en-US" dirty="0"/>
              <a:t>将知识从神经网络提取到树状结构中</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我们关注使用树在语义上解释每一个预训练好的</a:t>
            </a:r>
            <a:r>
              <a:rPr lang="en-US" altLang="zh-CN" dirty="0"/>
              <a:t>CNN</a:t>
            </a:r>
            <a:r>
              <a:rPr lang="zh-CN" altLang="en-US" dirty="0"/>
              <a:t>的预测。而上述研究中的决策树主要是为了分类而学习的，无法提供语义层面的解释。其次，我们从梯度上总结出与目标部分神经激活相关的决策模式，作为解释</a:t>
            </a:r>
            <a:r>
              <a:rPr lang="en-US" altLang="zh-CN" dirty="0"/>
              <a:t>CNN</a:t>
            </a:r>
            <a:r>
              <a:rPr lang="zh-CN" altLang="en-US" dirty="0"/>
              <a:t>预测的依据。与上述“基于提取”的方法相比，我们的“基于梯度的”决策树更直接、更严格地反映了</a:t>
            </a:r>
            <a:r>
              <a:rPr lang="en-US" altLang="zh-CN" dirty="0"/>
              <a:t>CNN</a:t>
            </a:r>
            <a:r>
              <a:rPr lang="zh-CN" altLang="en-US" dirty="0"/>
              <a:t>的预测。</a:t>
            </a:r>
          </a:p>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6</a:t>
            </a:fld>
            <a:endParaRPr lang="zh-CN" altLang="en-US"/>
          </a:p>
        </p:txBody>
      </p:sp>
    </p:spTree>
    <p:extLst>
      <p:ext uri="{BB962C8B-B14F-4D97-AF65-F5344CB8AC3E}">
        <p14:creationId xmlns:p14="http://schemas.microsoft.com/office/powerpoint/2010/main" val="30118328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见上图，</a:t>
            </a:r>
            <a:r>
              <a:rPr lang="zh-CN" altLang="en-US" sz="2800" kern="1200" dirty="0">
                <a:solidFill>
                  <a:schemeClr val="tx1"/>
                </a:solidFill>
                <a:latin typeface="+mn-lt"/>
                <a:ea typeface="+mn-ea"/>
                <a:cs typeface="+mn-cs"/>
              </a:rPr>
              <a:t>对于</a:t>
            </a:r>
            <a:r>
              <a:rPr lang="zh-CN" altLang="en-US" dirty="0"/>
              <a:t>一个</a:t>
            </a:r>
            <a:r>
              <a:rPr lang="en-US" altLang="zh-CN" dirty="0" err="1"/>
              <a:t>nn</a:t>
            </a:r>
            <a:r>
              <a:rPr lang="zh-CN" altLang="en-US" dirty="0"/>
              <a:t>的</a:t>
            </a:r>
            <a:r>
              <a:rPr lang="en-US" altLang="zh-CN" dirty="0"/>
              <a:t>filter</a:t>
            </a:r>
            <a:r>
              <a:rPr lang="zh-CN" altLang="en-US" dirty="0"/>
              <a:t>，设计</a:t>
            </a:r>
            <a:r>
              <a:rPr lang="en-US" altLang="zh-CN" dirty="0"/>
              <a:t>n^2</a:t>
            </a:r>
            <a:r>
              <a:rPr lang="zh-CN" altLang="en-US" dirty="0"/>
              <a:t>个模板（一个像素一个模板），每个模板也是</a:t>
            </a:r>
            <a:r>
              <a:rPr lang="en-US" altLang="zh-CN" dirty="0" err="1"/>
              <a:t>nn</a:t>
            </a:r>
            <a:r>
              <a:rPr lang="zh-CN" altLang="en-US" dirty="0"/>
              <a:t>的。这些模板用来描述目标部分（鸟头鸟尾巴）触发</a:t>
            </a:r>
            <a:r>
              <a:rPr lang="en-US" altLang="zh-CN" dirty="0"/>
              <a:t>filter</a:t>
            </a:r>
            <a:r>
              <a:rPr lang="zh-CN" altLang="en-US" dirty="0"/>
              <a:t>中的第</a:t>
            </a:r>
            <a:r>
              <a:rPr lang="en-US" altLang="zh-CN" dirty="0" err="1"/>
              <a:t>i</a:t>
            </a:r>
            <a:r>
              <a:rPr lang="zh-CN" altLang="en-US" dirty="0"/>
              <a:t>个单元时的理想激活分布。在前向</a:t>
            </a:r>
            <a:r>
              <a:rPr lang="zh-CN" altLang="en-US" sz="2800" kern="1200" dirty="0">
                <a:solidFill>
                  <a:schemeClr val="tx1"/>
                </a:solidFill>
                <a:latin typeface="+mn-lt"/>
                <a:ea typeface="+mn-ea"/>
                <a:cs typeface="+mn-cs"/>
              </a:rPr>
              <a:t>传播</a:t>
            </a:r>
            <a:r>
              <a:rPr lang="zh-CN" altLang="en-US" dirty="0"/>
              <a:t>的过程中，对于每一张输入图片，从</a:t>
            </a:r>
            <a:r>
              <a:rPr lang="en-US" altLang="zh-CN" dirty="0"/>
              <a:t>n^2</a:t>
            </a:r>
            <a:r>
              <a:rPr lang="zh-CN" altLang="en-US" dirty="0"/>
              <a:t>个模板中选择一个，来过滤掉</a:t>
            </a:r>
            <a:r>
              <a:rPr lang="en-US" altLang="zh-CN" dirty="0"/>
              <a:t>filter x</a:t>
            </a:r>
            <a:r>
              <a:rPr lang="zh-CN" altLang="en-US" dirty="0"/>
              <a:t>中激活的噪声单元。</a:t>
            </a:r>
            <a:endParaRPr lang="en-US" altLang="zh-CN" sz="2800" kern="1200" dirty="0">
              <a:solidFill>
                <a:schemeClr val="tx1"/>
              </a:solidFill>
              <a:latin typeface="+mn-lt"/>
              <a:ea typeface="+mn-ea"/>
              <a:cs typeface="+mn-cs"/>
            </a:endParaRPr>
          </a:p>
          <a:p>
            <a:endParaRPr lang="en-US" altLang="zh-CN" dirty="0"/>
          </a:p>
          <a:p>
            <a:r>
              <a:rPr lang="zh-CN" altLang="en-US" dirty="0"/>
              <a:t>无监督</a:t>
            </a:r>
          </a:p>
        </p:txBody>
      </p:sp>
      <p:sp>
        <p:nvSpPr>
          <p:cNvPr id="4" name="灯片编号占位符 3"/>
          <p:cNvSpPr>
            <a:spLocks noGrp="1"/>
          </p:cNvSpPr>
          <p:nvPr>
            <p:ph type="sldNum" sz="quarter" idx="5"/>
          </p:nvPr>
        </p:nvSpPr>
        <p:spPr/>
        <p:txBody>
          <a:bodyPr/>
          <a:lstStyle/>
          <a:p>
            <a:fld id="{5111E3B8-6FBC-4078-8EFC-23A0F5F36DA6}" type="slidenum">
              <a:rPr lang="zh-CN" altLang="en-US" smtClean="0"/>
              <a:t>7</a:t>
            </a:fld>
            <a:endParaRPr lang="zh-CN" altLang="en-US"/>
          </a:p>
        </p:txBody>
      </p:sp>
    </p:spTree>
    <p:extLst>
      <p:ext uri="{BB962C8B-B14F-4D97-AF65-F5344CB8AC3E}">
        <p14:creationId xmlns:p14="http://schemas.microsoft.com/office/powerpoint/2010/main" val="1967875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第一步</a:t>
            </a:r>
            <a:endParaRPr lang="en-US" altLang="zh-CN" dirty="0"/>
          </a:p>
          <a:p>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利用先验概率 通过</a:t>
            </a:r>
            <a:r>
              <a:rPr lang="en-US" altLang="zh-CN" sz="1200" b="0" i="0" u="none" strike="noStrike" kern="1200" dirty="0">
                <a:solidFill>
                  <a:schemeClr val="tx1"/>
                </a:solidFill>
                <a:effectLst/>
                <a:latin typeface="+mn-lt"/>
                <a:ea typeface="+mn-ea"/>
                <a:cs typeface="+mn-cs"/>
              </a:rPr>
              <a:t>loss</a:t>
            </a:r>
            <a:r>
              <a:rPr lang="zh-CN" altLang="en-US" sz="1200" b="0" i="0" u="none" strike="noStrike" kern="1200" dirty="0">
                <a:solidFill>
                  <a:schemeClr val="tx1"/>
                </a:solidFill>
                <a:effectLst/>
                <a:latin typeface="+mn-lt"/>
                <a:ea typeface="+mn-ea"/>
                <a:cs typeface="+mn-cs"/>
              </a:rPr>
              <a:t>使得</a:t>
            </a:r>
            <a:r>
              <a:rPr lang="en-US" altLang="zh-CN" sz="1200" b="0" i="0" u="none" strike="noStrike" kern="1200" dirty="0">
                <a:solidFill>
                  <a:schemeClr val="tx1"/>
                </a:solidFill>
                <a:effectLst/>
                <a:latin typeface="+mn-lt"/>
                <a:ea typeface="+mn-ea"/>
                <a:cs typeface="+mn-cs"/>
              </a:rPr>
              <a:t>filter</a:t>
            </a:r>
            <a:r>
              <a:rPr lang="zh-CN" altLang="en-US" sz="1200" b="0" i="0" u="none" strike="noStrike" kern="1200" dirty="0">
                <a:solidFill>
                  <a:schemeClr val="tx1"/>
                </a:solidFill>
                <a:effectLst/>
                <a:latin typeface="+mn-lt"/>
                <a:ea typeface="+mn-ea"/>
                <a:cs typeface="+mn-cs"/>
              </a:rPr>
              <a:t>向一种固定的目标模式收敛</a:t>
            </a:r>
            <a:endParaRPr lang="zh-CN" altLang="en-US" dirty="0"/>
          </a:p>
          <a:p>
            <a:endParaRPr lang="en-US" altLang="zh-CN" dirty="0"/>
          </a:p>
          <a:p>
            <a:r>
              <a:rPr lang="zh-CN" altLang="en-US" sz="1200" b="0" i="0" u="none" strike="noStrike" kern="1200" dirty="0">
                <a:solidFill>
                  <a:schemeClr val="tx1"/>
                </a:solidFill>
                <a:effectLst/>
                <a:latin typeface="+mn-lt"/>
                <a:ea typeface="+mn-ea"/>
                <a:cs typeface="+mn-cs"/>
              </a:rPr>
              <a:t>计算这张特征图对原图中某个部分的敏感程度，比如鸟头、鸟翅膀，如果出现了，则在出现的位置出现峰值，否则不激活。</a:t>
            </a:r>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111E3B8-6FBC-4078-8EFC-23A0F5F36DA6}" type="slidenum">
              <a:rPr lang="zh-CN" altLang="en-US" smtClean="0"/>
              <a:t>8</a:t>
            </a:fld>
            <a:endParaRPr lang="zh-CN" altLang="en-US"/>
          </a:p>
        </p:txBody>
      </p:sp>
    </p:spTree>
    <p:extLst>
      <p:ext uri="{BB962C8B-B14F-4D97-AF65-F5344CB8AC3E}">
        <p14:creationId xmlns:p14="http://schemas.microsoft.com/office/powerpoint/2010/main" val="1224860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11E3B8-6FBC-4078-8EFC-23A0F5F36DA6}" type="slidenum">
              <a:rPr lang="zh-CN" altLang="en-US" smtClean="0"/>
              <a:t>9</a:t>
            </a:fld>
            <a:endParaRPr lang="zh-CN" altLang="en-US"/>
          </a:p>
        </p:txBody>
      </p:sp>
    </p:spTree>
    <p:extLst>
      <p:ext uri="{BB962C8B-B14F-4D97-AF65-F5344CB8AC3E}">
        <p14:creationId xmlns:p14="http://schemas.microsoft.com/office/powerpoint/2010/main" val="178095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某种模式的决策树</a:t>
            </a:r>
          </a:p>
        </p:txBody>
      </p:sp>
      <p:sp>
        <p:nvSpPr>
          <p:cNvPr id="4" name="灯片编号占位符 3"/>
          <p:cNvSpPr>
            <a:spLocks noGrp="1"/>
          </p:cNvSpPr>
          <p:nvPr>
            <p:ph type="sldNum" sz="quarter" idx="5"/>
          </p:nvPr>
        </p:nvSpPr>
        <p:spPr/>
        <p:txBody>
          <a:bodyPr/>
          <a:lstStyle/>
          <a:p>
            <a:fld id="{5111E3B8-6FBC-4078-8EFC-23A0F5F36DA6}" type="slidenum">
              <a:rPr lang="zh-CN" altLang="en-US" smtClean="0"/>
              <a:t>10</a:t>
            </a:fld>
            <a:endParaRPr lang="zh-CN" altLang="en-US"/>
          </a:p>
        </p:txBody>
      </p:sp>
    </p:spTree>
    <p:extLst>
      <p:ext uri="{BB962C8B-B14F-4D97-AF65-F5344CB8AC3E}">
        <p14:creationId xmlns:p14="http://schemas.microsoft.com/office/powerpoint/2010/main" val="2677530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解释</a:t>
            </a:r>
          </a:p>
        </p:txBody>
      </p:sp>
      <p:sp>
        <p:nvSpPr>
          <p:cNvPr id="4" name="灯片编号占位符 3"/>
          <p:cNvSpPr>
            <a:spLocks noGrp="1"/>
          </p:cNvSpPr>
          <p:nvPr>
            <p:ph type="sldNum" sz="quarter" idx="5"/>
          </p:nvPr>
        </p:nvSpPr>
        <p:spPr/>
        <p:txBody>
          <a:bodyPr/>
          <a:lstStyle/>
          <a:p>
            <a:fld id="{5111E3B8-6FBC-4078-8EFC-23A0F5F36DA6}" type="slidenum">
              <a:rPr lang="zh-CN" altLang="en-US" smtClean="0"/>
              <a:t>11</a:t>
            </a:fld>
            <a:endParaRPr lang="zh-CN" altLang="en-US"/>
          </a:p>
        </p:txBody>
      </p:sp>
    </p:spTree>
    <p:extLst>
      <p:ext uri="{BB962C8B-B14F-4D97-AF65-F5344CB8AC3E}">
        <p14:creationId xmlns:p14="http://schemas.microsoft.com/office/powerpoint/2010/main" val="2374125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201613-D811-4F4E-9752-9C86E0B691E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7192FC0-B1A7-4FA4-A7BF-8CE95765BB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A72C236-0E68-40D0-B5B9-95A518FF7ACB}"/>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98BCCB48-C3EB-4536-98A8-9401CD9438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B8DE0CF-7C4D-4752-9A08-CB3D5134238B}"/>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2391814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EF441E-93EE-42EB-91AA-29D719E6D0A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6C67F1D-910A-49D2-8DC3-52CEB844221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4A2C9AF-AD9E-4744-8CB2-A103CD3F8F29}"/>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484DE31C-3923-48E0-9C67-5B03716EF6B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004FEA-0E24-44A7-B83A-FE9DD3E723F9}"/>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368597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B2B1268-918C-4B5A-B893-E0CAEB9D165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746DB46-3008-4D45-A6B2-9985CC29F8A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0F62B8D-D3BC-4F36-8C4B-F67D1494F6A4}"/>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378FF704-4898-4910-9B76-B902703761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704B0E-61A4-4F1E-AD16-CFCF1C465915}"/>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4187971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65B3ED-B85B-4487-9718-3F518BD5649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B4FCEFD-4163-413D-8BA1-BB9CA1367A0C}"/>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74CBD29-1701-43B9-B335-766F6483E79A}"/>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B76F7D2A-1155-44D2-B8D3-340DA2ED7C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7F04863-434D-4CCC-8CCE-17FFD87698D9}"/>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1544555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55295D-244F-4FB4-91A8-A170F2133DE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082EB16-EAB8-4B62-B2EE-705BCF2536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5C44C569-D92D-426A-A617-02E68CD92D20}"/>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9C60F656-CE55-46C6-99F2-C638028A972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5D74E9B-CF81-4B7E-ACFF-A381C427FB06}"/>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3281675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7BDB1F-2747-4E29-8320-FCF1B0FA661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FD000DC-5D23-40D6-AE90-4016E6A9ABE7}"/>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0179CEB-1476-46DC-9754-06A0995B1DE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3038B325-2D0C-45E3-AE40-F1EEF7D71C1C}"/>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6" name="页脚占位符 5">
            <a:extLst>
              <a:ext uri="{FF2B5EF4-FFF2-40B4-BE49-F238E27FC236}">
                <a16:creationId xmlns:a16="http://schemas.microsoft.com/office/drawing/2014/main" id="{BBE57899-CFDD-4A70-AF47-055AAD62607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71885FE-2AFD-4438-9E18-DCFC83555889}"/>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3261422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11C06-4E37-46C0-A4CE-46118B6EF7C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7219EF4-A31D-4E8A-8E2B-677CEC9DB9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3274B1A5-FE5E-40D3-AA00-882F503E561E}"/>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973CF7A-E646-4FB3-B4C9-0B70BAC912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C90FE2D1-7C46-4656-BEFF-115EF0F0EFE7}"/>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25C4F65-82DE-44E5-8F0D-1ACB8C1DF850}"/>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8" name="页脚占位符 7">
            <a:extLst>
              <a:ext uri="{FF2B5EF4-FFF2-40B4-BE49-F238E27FC236}">
                <a16:creationId xmlns:a16="http://schemas.microsoft.com/office/drawing/2014/main" id="{A2D6CE7D-3E82-4FE5-86E4-DAF99A8A146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276A8F6A-0C1C-4C77-B760-C8D007FBEC5C}"/>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625668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166E97-BAD3-475A-9092-B9A25D01EEC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F165D8B-0EAE-49DB-87D8-58EB63013BEA}"/>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4" name="页脚占位符 3">
            <a:extLst>
              <a:ext uri="{FF2B5EF4-FFF2-40B4-BE49-F238E27FC236}">
                <a16:creationId xmlns:a16="http://schemas.microsoft.com/office/drawing/2014/main" id="{DFC68CFB-E5C5-483C-855A-9B7839BCA8D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D69DB93-B9DF-40AA-9B8B-F0EBEF808930}"/>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2626110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8607506-1867-4F5A-8B6F-849F59C6DF13}"/>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3" name="页脚占位符 2">
            <a:extLst>
              <a:ext uri="{FF2B5EF4-FFF2-40B4-BE49-F238E27FC236}">
                <a16:creationId xmlns:a16="http://schemas.microsoft.com/office/drawing/2014/main" id="{5F794ED7-9FFB-44D3-BD65-7D71B2ACDB5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31EC352-1166-4AE5-AC5A-DD9A934481B8}"/>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1940184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98F79-5079-4DB1-95A5-6AC64915229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A1C0B5D-16FC-48C3-9BAC-F58B521CC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9F2C9ADE-810D-401A-9EE6-53ABF6C8A4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A5E9369-FEF3-4979-9B04-89E98426C0CB}"/>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6" name="页脚占位符 5">
            <a:extLst>
              <a:ext uri="{FF2B5EF4-FFF2-40B4-BE49-F238E27FC236}">
                <a16:creationId xmlns:a16="http://schemas.microsoft.com/office/drawing/2014/main" id="{D6BD24D6-7DD8-4673-A722-FCB40244D26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F0A6DFA-D546-4F63-9C59-378691227100}"/>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2336084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F5B7E-295F-4854-BA6F-1EDED5F971D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E7C76D9-3883-4444-A22D-0786A59B4A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F94B43-6324-4ECD-A8A2-E23CE1EBAC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1F26FFE-6D2F-4F15-81AB-CCD38E521073}"/>
              </a:ext>
            </a:extLst>
          </p:cNvPr>
          <p:cNvSpPr>
            <a:spLocks noGrp="1"/>
          </p:cNvSpPr>
          <p:nvPr>
            <p:ph type="dt" sz="half" idx="10"/>
          </p:nvPr>
        </p:nvSpPr>
        <p:spPr/>
        <p:txBody>
          <a:bodyPr/>
          <a:lstStyle/>
          <a:p>
            <a:fld id="{3932E49F-AF5A-4088-983F-38C9FB753866}" type="datetimeFigureOut">
              <a:rPr lang="zh-CN" altLang="en-US" smtClean="0"/>
              <a:t>2020/5/14</a:t>
            </a:fld>
            <a:endParaRPr lang="zh-CN" altLang="en-US"/>
          </a:p>
        </p:txBody>
      </p:sp>
      <p:sp>
        <p:nvSpPr>
          <p:cNvPr id="6" name="页脚占位符 5">
            <a:extLst>
              <a:ext uri="{FF2B5EF4-FFF2-40B4-BE49-F238E27FC236}">
                <a16:creationId xmlns:a16="http://schemas.microsoft.com/office/drawing/2014/main" id="{F906A16E-7700-4360-B4D5-9C1032BA00D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0B96468-A7CA-4409-BD91-7F1173006599}"/>
              </a:ext>
            </a:extLst>
          </p:cNvPr>
          <p:cNvSpPr>
            <a:spLocks noGrp="1"/>
          </p:cNvSpPr>
          <p:nvPr>
            <p:ph type="sldNum" sz="quarter" idx="12"/>
          </p:nvPr>
        </p:nvSpPr>
        <p:spPr/>
        <p:txBody>
          <a:body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1967458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A3628B5-47ED-4F68-9395-0A801E113E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5E6E85B-7E3B-4665-ADE9-AC97FAF019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E65E500-D1DB-457B-B788-474BAE651F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32E49F-AF5A-4088-983F-38C9FB753866}" type="datetimeFigureOut">
              <a:rPr lang="zh-CN" altLang="en-US" smtClean="0"/>
              <a:t>2020/5/14</a:t>
            </a:fld>
            <a:endParaRPr lang="zh-CN" altLang="en-US"/>
          </a:p>
        </p:txBody>
      </p:sp>
      <p:sp>
        <p:nvSpPr>
          <p:cNvPr id="5" name="页脚占位符 4">
            <a:extLst>
              <a:ext uri="{FF2B5EF4-FFF2-40B4-BE49-F238E27FC236}">
                <a16:creationId xmlns:a16="http://schemas.microsoft.com/office/drawing/2014/main" id="{C3DA299C-3234-4FC4-A7B2-C851B26B5B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80B1C66-5BC5-430B-99D1-3D79CDBE3B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4A3F68-036A-4C39-A97A-BC5CF52DD666}" type="slidenum">
              <a:rPr lang="zh-CN" altLang="en-US" smtClean="0"/>
              <a:t>‹#›</a:t>
            </a:fld>
            <a:endParaRPr lang="zh-CN" altLang="en-US"/>
          </a:p>
        </p:txBody>
      </p:sp>
    </p:spTree>
    <p:extLst>
      <p:ext uri="{BB962C8B-B14F-4D97-AF65-F5344CB8AC3E}">
        <p14:creationId xmlns:p14="http://schemas.microsoft.com/office/powerpoint/2010/main" val="2738298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1230A27-CA7B-4D44-B0B1-88067632BA45}"/>
              </a:ext>
            </a:extLst>
          </p:cNvPr>
          <p:cNvPicPr>
            <a:picLocks noChangeAspect="1"/>
          </p:cNvPicPr>
          <p:nvPr/>
        </p:nvPicPr>
        <p:blipFill>
          <a:blip r:embed="rId2"/>
          <a:stretch>
            <a:fillRect/>
          </a:stretch>
        </p:blipFill>
        <p:spPr>
          <a:xfrm>
            <a:off x="620685" y="927235"/>
            <a:ext cx="10540537" cy="2674803"/>
          </a:xfrm>
          <a:prstGeom prst="rect">
            <a:avLst/>
          </a:prstGeom>
        </p:spPr>
      </p:pic>
      <p:sp>
        <p:nvSpPr>
          <p:cNvPr id="3" name="副标题 2">
            <a:extLst>
              <a:ext uri="{FF2B5EF4-FFF2-40B4-BE49-F238E27FC236}">
                <a16:creationId xmlns:a16="http://schemas.microsoft.com/office/drawing/2014/main" id="{65250A4C-EA41-4C99-A6C7-2390B1DB5904}"/>
              </a:ext>
            </a:extLst>
          </p:cNvPr>
          <p:cNvSpPr>
            <a:spLocks noGrp="1"/>
          </p:cNvSpPr>
          <p:nvPr>
            <p:ph type="subTitle" idx="1"/>
          </p:nvPr>
        </p:nvSpPr>
        <p:spPr>
          <a:xfrm>
            <a:off x="1524000" y="3746126"/>
            <a:ext cx="9144000" cy="1655762"/>
          </a:xfrm>
        </p:spPr>
        <p:txBody>
          <a:bodyPr/>
          <a:lstStyle/>
          <a:p>
            <a:r>
              <a:rPr lang="en-US" altLang="zh-CN" dirty="0"/>
              <a:t>CVPR 2019</a:t>
            </a:r>
          </a:p>
          <a:p>
            <a:r>
              <a:rPr lang="zh-CN" altLang="en-US" dirty="0"/>
              <a:t>汇报人：余沁怡</a:t>
            </a:r>
          </a:p>
        </p:txBody>
      </p:sp>
    </p:spTree>
    <p:extLst>
      <p:ext uri="{BB962C8B-B14F-4D97-AF65-F5344CB8AC3E}">
        <p14:creationId xmlns:p14="http://schemas.microsoft.com/office/powerpoint/2010/main" val="227882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F478A0-F3EF-40BB-9757-88AA40754627}"/>
              </a:ext>
            </a:extLst>
          </p:cNvPr>
          <p:cNvSpPr>
            <a:spLocks noGrp="1"/>
          </p:cNvSpPr>
          <p:nvPr>
            <p:ph type="title"/>
          </p:nvPr>
        </p:nvSpPr>
        <p:spPr>
          <a:xfrm>
            <a:off x="683342" y="365126"/>
            <a:ext cx="5853618" cy="662782"/>
          </a:xfrm>
        </p:spPr>
        <p:txBody>
          <a:bodyPr>
            <a:normAutofit/>
          </a:bodyPr>
          <a:lstStyle/>
          <a:p>
            <a:r>
              <a:rPr lang="zh-CN" altLang="en-US" sz="3600" dirty="0"/>
              <a:t>构建决策树</a:t>
            </a:r>
          </a:p>
        </p:txBody>
      </p:sp>
      <p:sp>
        <p:nvSpPr>
          <p:cNvPr id="3" name="内容占位符 2">
            <a:extLst>
              <a:ext uri="{FF2B5EF4-FFF2-40B4-BE49-F238E27FC236}">
                <a16:creationId xmlns:a16="http://schemas.microsoft.com/office/drawing/2014/main" id="{459C2BC0-3C5E-43EF-A7E6-8FAAD9C80AFA}"/>
              </a:ext>
            </a:extLst>
          </p:cNvPr>
          <p:cNvSpPr>
            <a:spLocks noGrp="1"/>
          </p:cNvSpPr>
          <p:nvPr>
            <p:ph idx="1"/>
          </p:nvPr>
        </p:nvSpPr>
        <p:spPr/>
        <p:txBody>
          <a:bodyPr/>
          <a:lstStyle/>
          <a:p>
            <a:r>
              <a:rPr lang="zh-CN" altLang="en-US" dirty="0"/>
              <a:t>学到的决策树：每个节点表示一个隐藏在</a:t>
            </a:r>
            <a:r>
              <a:rPr lang="en-US" altLang="zh-CN" dirty="0"/>
              <a:t>CNN FC</a:t>
            </a:r>
            <a:r>
              <a:rPr lang="zh-CN" altLang="en-US" dirty="0"/>
              <a:t>层中的决策模式</a:t>
            </a:r>
          </a:p>
          <a:p>
            <a:endParaRPr lang="zh-CN" altLang="en-US" dirty="0"/>
          </a:p>
        </p:txBody>
      </p:sp>
      <p:pic>
        <p:nvPicPr>
          <p:cNvPr id="4100" name="Picture 4" descr="https://img-blog.csdnimg.cn/20200418000910358.png?x-oss-process=image/watermark,type_ZmFuZ3poZW5naGVpdGk,shadow_10,text_aHR0cHM6Ly9ibG9nLmNzZG4ubmV0L3FxXzM0ODEzOTI1,size_16,color_FFFFFF,t_70#pic_center">
            <a:extLst>
              <a:ext uri="{FF2B5EF4-FFF2-40B4-BE49-F238E27FC236}">
                <a16:creationId xmlns:a16="http://schemas.microsoft.com/office/drawing/2014/main" id="{80DA992C-8F1E-4F70-A54F-18F59C3D1A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059" y="2656233"/>
            <a:ext cx="5530184" cy="3637302"/>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86A696B5-53CE-49FB-85AE-D7390BA7EFBF}"/>
              </a:ext>
            </a:extLst>
          </p:cNvPr>
          <p:cNvPicPr>
            <a:picLocks noChangeAspect="1"/>
          </p:cNvPicPr>
          <p:nvPr/>
        </p:nvPicPr>
        <p:blipFill>
          <a:blip r:embed="rId4"/>
          <a:stretch>
            <a:fillRect/>
          </a:stretch>
        </p:blipFill>
        <p:spPr>
          <a:xfrm>
            <a:off x="6536960" y="2589865"/>
            <a:ext cx="4954552" cy="4197895"/>
          </a:xfrm>
          <a:prstGeom prst="rect">
            <a:avLst/>
          </a:prstGeom>
        </p:spPr>
      </p:pic>
    </p:spTree>
    <p:extLst>
      <p:ext uri="{BB962C8B-B14F-4D97-AF65-F5344CB8AC3E}">
        <p14:creationId xmlns:p14="http://schemas.microsoft.com/office/powerpoint/2010/main" val="3089813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E34D281-F448-41FB-B83A-52DD4BA501D0}"/>
              </a:ext>
            </a:extLst>
          </p:cNvPr>
          <p:cNvSpPr>
            <a:spLocks noGrp="1"/>
          </p:cNvSpPr>
          <p:nvPr>
            <p:ph idx="1"/>
          </p:nvPr>
        </p:nvSpPr>
        <p:spPr/>
        <p:txBody>
          <a:bodyPr/>
          <a:lstStyle/>
          <a:p>
            <a:r>
              <a:rPr lang="zh-CN" altLang="en-US" dirty="0"/>
              <a:t>初始化的树</a:t>
            </a:r>
            <a:r>
              <a:rPr lang="en-US" altLang="zh-CN" dirty="0"/>
              <a:t>Q</a:t>
            </a:r>
            <a:r>
              <a:rPr lang="zh-CN" altLang="en-US" dirty="0"/>
              <a:t>：所有</a:t>
            </a:r>
            <a:r>
              <a:rPr lang="en-US" altLang="zh-CN" dirty="0" err="1"/>
              <a:t>gi</a:t>
            </a:r>
            <a:r>
              <a:rPr lang="zh-CN" altLang="en-US" dirty="0"/>
              <a:t>模式下预测的</a:t>
            </a:r>
            <a:endParaRPr lang="en-US" altLang="zh-CN" dirty="0"/>
          </a:p>
          <a:p>
            <a:pPr marL="0" indent="0">
              <a:buNone/>
            </a:pPr>
            <a:r>
              <a:rPr lang="zh-CN" altLang="en-US" dirty="0"/>
              <a:t>“正向图”为叶子节点。然后合并两个叶</a:t>
            </a:r>
            <a:endParaRPr lang="en-US" altLang="zh-CN" dirty="0"/>
          </a:p>
          <a:p>
            <a:pPr marL="0" indent="0">
              <a:buNone/>
            </a:pPr>
            <a:r>
              <a:rPr lang="zh-CN" altLang="en-US" dirty="0"/>
              <a:t>子节点，增加一种判断模式</a:t>
            </a:r>
            <a:r>
              <a:rPr lang="en-US" altLang="zh-CN" dirty="0"/>
              <a:t>u</a:t>
            </a:r>
            <a:r>
              <a:rPr lang="zh-CN" altLang="en-US" dirty="0"/>
              <a:t>。依此类</a:t>
            </a:r>
            <a:endParaRPr lang="en-US" altLang="zh-CN" dirty="0"/>
          </a:p>
          <a:p>
            <a:pPr marL="0" indent="0">
              <a:buNone/>
            </a:pPr>
            <a:r>
              <a:rPr lang="zh-CN" altLang="en-US" dirty="0"/>
              <a:t>推构造该模式的决策树。</a:t>
            </a:r>
          </a:p>
        </p:txBody>
      </p:sp>
      <p:sp>
        <p:nvSpPr>
          <p:cNvPr id="4" name="标题 1">
            <a:extLst>
              <a:ext uri="{FF2B5EF4-FFF2-40B4-BE49-F238E27FC236}">
                <a16:creationId xmlns:a16="http://schemas.microsoft.com/office/drawing/2014/main" id="{DB3C195A-5B34-4521-A316-9E1D5890A768}"/>
              </a:ext>
            </a:extLst>
          </p:cNvPr>
          <p:cNvSpPr txBox="1">
            <a:spLocks/>
          </p:cNvSpPr>
          <p:nvPr/>
        </p:nvSpPr>
        <p:spPr>
          <a:xfrm>
            <a:off x="683342" y="365126"/>
            <a:ext cx="5853618" cy="6627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600" dirty="0"/>
              <a:t>构建决策树</a:t>
            </a:r>
          </a:p>
        </p:txBody>
      </p:sp>
      <p:pic>
        <p:nvPicPr>
          <p:cNvPr id="5122" name="Picture 2" descr="https://img-blog.csdnimg.cn/20200418002958446.png?x-oss-process=image/watermark,type_ZmFuZ3poZW5naGVpdGk,shadow_10,text_aHR0cHM6Ly9ibG9nLmNzZG4ubmV0L3FxXzM0ODEzOTI1,size_16,color_FFFFFF,t_70#pic_center">
            <a:extLst>
              <a:ext uri="{FF2B5EF4-FFF2-40B4-BE49-F238E27FC236}">
                <a16:creationId xmlns:a16="http://schemas.microsoft.com/office/drawing/2014/main" id="{81A4696C-81F4-45D7-BF3F-6C45B7BCF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8294" y="1710044"/>
            <a:ext cx="5272087"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325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0EAAD4D-E853-4A7A-B170-7D1443AF29A2}"/>
              </a:ext>
            </a:extLst>
          </p:cNvPr>
          <p:cNvSpPr>
            <a:spLocks noGrp="1"/>
          </p:cNvSpPr>
          <p:nvPr>
            <p:ph idx="1"/>
          </p:nvPr>
        </p:nvSpPr>
        <p:spPr>
          <a:xfrm>
            <a:off x="838200" y="1690688"/>
            <a:ext cx="10515600" cy="4351338"/>
          </a:xfrm>
        </p:spPr>
        <p:txBody>
          <a:bodyPr/>
          <a:lstStyle/>
          <a:p>
            <a:r>
              <a:rPr lang="zh-CN" altLang="en-US" dirty="0"/>
              <a:t>在推理过程中，我们可以以自顶向下的方式从根节点开始推断解析树。图中的绿线显示了一个解析树。当我们选择节点</a:t>
            </a:r>
            <a:r>
              <a:rPr lang="en-US" altLang="zh-CN" dirty="0"/>
              <a:t>u</a:t>
            </a:r>
            <a:r>
              <a:rPr lang="zh-CN" altLang="en-US" dirty="0"/>
              <a:t>中的决策模式作为基本原理时，我们可以进一步选择其子</a:t>
            </a:r>
            <a:r>
              <a:rPr lang="en-US" altLang="zh-CN" dirty="0"/>
              <a:t>v</a:t>
            </a:r>
            <a:r>
              <a:rPr lang="zh-CN" altLang="en-US" dirty="0"/>
              <a:t>，将其与最具体的基本原理</a:t>
            </a:r>
            <a:r>
              <a:rPr lang="en-US" altLang="zh-CN" dirty="0" err="1"/>
              <a:t>gi</a:t>
            </a:r>
            <a:r>
              <a:rPr lang="zh-CN" altLang="en-US" dirty="0"/>
              <a:t>的兼容性最大化，作为更细粒度的模式。</a:t>
            </a:r>
          </a:p>
        </p:txBody>
      </p:sp>
      <p:sp>
        <p:nvSpPr>
          <p:cNvPr id="4" name="标题 1">
            <a:extLst>
              <a:ext uri="{FF2B5EF4-FFF2-40B4-BE49-F238E27FC236}">
                <a16:creationId xmlns:a16="http://schemas.microsoft.com/office/drawing/2014/main" id="{1EBFA380-EB5D-4BD5-A1EA-DBD1F8CC0536}"/>
              </a:ext>
            </a:extLst>
          </p:cNvPr>
          <p:cNvSpPr txBox="1">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600" dirty="0"/>
              <a:t>理解决策树</a:t>
            </a:r>
          </a:p>
        </p:txBody>
      </p:sp>
      <p:pic>
        <p:nvPicPr>
          <p:cNvPr id="5" name="Picture 4" descr="https://img-blog.csdnimg.cn/20200418000910358.png?x-oss-process=image/watermark,type_ZmFuZ3poZW5naGVpdGk,shadow_10,text_aHR0cHM6Ly9ibG9nLmNzZG4ubmV0L3FxXzM0ODEzOTI1,size_16,color_FFFFFF,t_70#pic_center">
            <a:extLst>
              <a:ext uri="{FF2B5EF4-FFF2-40B4-BE49-F238E27FC236}">
                <a16:creationId xmlns:a16="http://schemas.microsoft.com/office/drawing/2014/main" id="{620907C4-AA85-408B-80F1-9A7D674DE3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7942" y="3220698"/>
            <a:ext cx="5530184" cy="3637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8103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26FAB-15CF-4115-81ED-3D4C5E2BEB54}"/>
              </a:ext>
            </a:extLst>
          </p:cNvPr>
          <p:cNvSpPr>
            <a:spLocks noGrp="1"/>
          </p:cNvSpPr>
          <p:nvPr>
            <p:ph type="title"/>
          </p:nvPr>
        </p:nvSpPr>
        <p:spPr/>
        <p:txBody>
          <a:bodyPr>
            <a:normAutofit/>
          </a:bodyPr>
          <a:lstStyle/>
          <a:p>
            <a:r>
              <a:rPr lang="zh-CN" altLang="en-US" sz="3600" dirty="0"/>
              <a:t>实验</a:t>
            </a:r>
          </a:p>
        </p:txBody>
      </p:sp>
      <p:sp>
        <p:nvSpPr>
          <p:cNvPr id="3" name="内容占位符 2">
            <a:extLst>
              <a:ext uri="{FF2B5EF4-FFF2-40B4-BE49-F238E27FC236}">
                <a16:creationId xmlns:a16="http://schemas.microsoft.com/office/drawing/2014/main" id="{6A6C0A8F-A939-4E60-B4B5-888EB02F504E}"/>
              </a:ext>
            </a:extLst>
          </p:cNvPr>
          <p:cNvSpPr>
            <a:spLocks noGrp="1"/>
          </p:cNvSpPr>
          <p:nvPr>
            <p:ph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能够很好的将预测结果按照模式归类，从而解释</a:t>
            </a:r>
            <a:r>
              <a:rPr lang="en-US" altLang="zh-CN" dirty="0"/>
              <a:t>CNN</a:t>
            </a:r>
            <a:r>
              <a:rPr lang="zh-CN" altLang="en-US" dirty="0"/>
              <a:t>的决策过程。从图像可看出，同一层的图片非常相似。</a:t>
            </a:r>
          </a:p>
        </p:txBody>
      </p:sp>
      <p:pic>
        <p:nvPicPr>
          <p:cNvPr id="5" name="图片 4">
            <a:extLst>
              <a:ext uri="{FF2B5EF4-FFF2-40B4-BE49-F238E27FC236}">
                <a16:creationId xmlns:a16="http://schemas.microsoft.com/office/drawing/2014/main" id="{E58CA65D-9D75-4864-B635-9CC94CDBC827}"/>
              </a:ext>
            </a:extLst>
          </p:cNvPr>
          <p:cNvPicPr>
            <a:picLocks noChangeAspect="1"/>
          </p:cNvPicPr>
          <p:nvPr/>
        </p:nvPicPr>
        <p:blipFill>
          <a:blip r:embed="rId3"/>
          <a:stretch>
            <a:fillRect/>
          </a:stretch>
        </p:blipFill>
        <p:spPr>
          <a:xfrm>
            <a:off x="1186627" y="1825625"/>
            <a:ext cx="9690310" cy="2498555"/>
          </a:xfrm>
          <a:prstGeom prst="rect">
            <a:avLst/>
          </a:prstGeom>
        </p:spPr>
      </p:pic>
    </p:spTree>
    <p:extLst>
      <p:ext uri="{BB962C8B-B14F-4D97-AF65-F5344CB8AC3E}">
        <p14:creationId xmlns:p14="http://schemas.microsoft.com/office/powerpoint/2010/main" val="10162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DA548A-352D-4A6E-872E-C1908493CBE9}"/>
              </a:ext>
            </a:extLst>
          </p:cNvPr>
          <p:cNvSpPr>
            <a:spLocks noGrp="1"/>
          </p:cNvSpPr>
          <p:nvPr>
            <p:ph type="title"/>
          </p:nvPr>
        </p:nvSpPr>
        <p:spPr/>
        <p:txBody>
          <a:bodyPr>
            <a:normAutofit/>
          </a:bodyPr>
          <a:lstStyle/>
          <a:p>
            <a:r>
              <a:rPr lang="zh-CN" altLang="en-US" sz="3600" dirty="0"/>
              <a:t>实验</a:t>
            </a:r>
          </a:p>
        </p:txBody>
      </p:sp>
      <p:sp>
        <p:nvSpPr>
          <p:cNvPr id="3" name="内容占位符 2">
            <a:extLst>
              <a:ext uri="{FF2B5EF4-FFF2-40B4-BE49-F238E27FC236}">
                <a16:creationId xmlns:a16="http://schemas.microsoft.com/office/drawing/2014/main" id="{D4953A0B-0F4F-464D-9E45-E77F95D26D59}"/>
              </a:ext>
            </a:extLst>
          </p:cNvPr>
          <p:cNvSpPr>
            <a:spLocks noGrp="1"/>
          </p:cNvSpPr>
          <p:nvPr>
            <p:ph idx="1"/>
          </p:nvPr>
        </p:nvSpPr>
        <p:spPr>
          <a:xfrm>
            <a:off x="838200" y="1796129"/>
            <a:ext cx="10515600" cy="4351338"/>
          </a:xfrm>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实验定量分析不同部分的贡献程度。</a:t>
            </a:r>
          </a:p>
        </p:txBody>
      </p:sp>
      <p:pic>
        <p:nvPicPr>
          <p:cNvPr id="4" name="图片 3">
            <a:extLst>
              <a:ext uri="{FF2B5EF4-FFF2-40B4-BE49-F238E27FC236}">
                <a16:creationId xmlns:a16="http://schemas.microsoft.com/office/drawing/2014/main" id="{F9864225-F60A-4B00-A75A-8B8B0E2F8600}"/>
              </a:ext>
            </a:extLst>
          </p:cNvPr>
          <p:cNvPicPr>
            <a:picLocks noChangeAspect="1"/>
          </p:cNvPicPr>
          <p:nvPr/>
        </p:nvPicPr>
        <p:blipFill>
          <a:blip r:embed="rId3"/>
          <a:stretch>
            <a:fillRect/>
          </a:stretch>
        </p:blipFill>
        <p:spPr>
          <a:xfrm>
            <a:off x="951271" y="1696889"/>
            <a:ext cx="10601424" cy="3464222"/>
          </a:xfrm>
          <a:prstGeom prst="rect">
            <a:avLst/>
          </a:prstGeom>
        </p:spPr>
      </p:pic>
    </p:spTree>
    <p:extLst>
      <p:ext uri="{BB962C8B-B14F-4D97-AF65-F5344CB8AC3E}">
        <p14:creationId xmlns:p14="http://schemas.microsoft.com/office/powerpoint/2010/main" val="7853750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602BD2D-8A25-4406-B007-93139F4A8FA1}"/>
              </a:ext>
            </a:extLst>
          </p:cNvPr>
          <p:cNvSpPr>
            <a:spLocks noGrp="1"/>
          </p:cNvSpPr>
          <p:nvPr>
            <p:ph idx="1"/>
          </p:nvPr>
        </p:nvSpPr>
        <p:spPr>
          <a:xfrm>
            <a:off x="663332" y="1515909"/>
            <a:ext cx="5152408" cy="4351338"/>
          </a:xfrm>
        </p:spPr>
        <p:txBody>
          <a:bodyPr>
            <a:normAutofit fontScale="77500" lnSpcReduction="20000"/>
          </a:bodyPr>
          <a:lstStyle/>
          <a:p>
            <a:pPr>
              <a:lnSpc>
                <a:spcPct val="150000"/>
              </a:lnSpc>
            </a:pPr>
            <a:r>
              <a:rPr lang="zh-CN" altLang="en-US" b="1" dirty="0"/>
              <a:t>第一个指标</a:t>
            </a:r>
            <a:r>
              <a:rPr lang="en-US" altLang="zh-CN" b="1" dirty="0"/>
              <a:t>,</a:t>
            </a:r>
            <a:r>
              <a:rPr lang="zh-CN" altLang="en-US" dirty="0"/>
              <a:t>评估图像的部分对</a:t>
            </a:r>
            <a:r>
              <a:rPr lang="en-US" altLang="zh-CN" dirty="0"/>
              <a:t>CNN</a:t>
            </a:r>
            <a:r>
              <a:rPr lang="zh-CN" altLang="en-US" dirty="0"/>
              <a:t>预测的贡献的误差，这些误差是用树中第二层中的节点估计的。具体计算就是</a:t>
            </a:r>
            <a:r>
              <a:rPr lang="en-US" altLang="zh-CN" dirty="0"/>
              <a:t>CNN</a:t>
            </a:r>
            <a:r>
              <a:rPr lang="zh-CN" altLang="en-US" dirty="0"/>
              <a:t>原来的预测输出</a:t>
            </a:r>
            <a:r>
              <a:rPr lang="en-US" altLang="zh-CN" dirty="0"/>
              <a:t>-</a:t>
            </a:r>
            <a:r>
              <a:rPr lang="zh-CN" altLang="en-US" dirty="0"/>
              <a:t>特征图上除去第</a:t>
            </a:r>
            <a:r>
              <a:rPr lang="en-US" altLang="zh-CN" dirty="0" err="1"/>
              <a:t>i</a:t>
            </a:r>
            <a:r>
              <a:rPr lang="zh-CN" altLang="en-US" dirty="0"/>
              <a:t>个部分的激活信息后的输出。</a:t>
            </a:r>
            <a:endParaRPr lang="en-US" altLang="zh-CN" dirty="0"/>
          </a:p>
          <a:p>
            <a:pPr>
              <a:lnSpc>
                <a:spcPct val="150000"/>
              </a:lnSpc>
            </a:pPr>
            <a:r>
              <a:rPr lang="zh-CN" altLang="en-US" b="1" dirty="0"/>
              <a:t>第二个指标</a:t>
            </a:r>
            <a:r>
              <a:rPr lang="zh-CN" altLang="en-US" dirty="0"/>
              <a:t>，贡献分布的适配程度，比较特征图间真实的贡献分布和估计的贡献分布。意思就是，评价某个模式分配到某个特征图上是否合适。</a:t>
            </a:r>
          </a:p>
        </p:txBody>
      </p:sp>
      <p:sp>
        <p:nvSpPr>
          <p:cNvPr id="4" name="标题 1">
            <a:extLst>
              <a:ext uri="{FF2B5EF4-FFF2-40B4-BE49-F238E27FC236}">
                <a16:creationId xmlns:a16="http://schemas.microsoft.com/office/drawing/2014/main" id="{EAAE888E-489C-4043-A376-B91BD4A52EA2}"/>
              </a:ext>
            </a:extLst>
          </p:cNvPr>
          <p:cNvSpPr>
            <a:spLocks noGrp="1"/>
          </p:cNvSpPr>
          <p:nvPr>
            <p:ph type="title"/>
          </p:nvPr>
        </p:nvSpPr>
        <p:spPr>
          <a:xfrm>
            <a:off x="838200" y="365125"/>
            <a:ext cx="10515600" cy="1325563"/>
          </a:xfrm>
        </p:spPr>
        <p:txBody>
          <a:bodyPr>
            <a:normAutofit/>
          </a:bodyPr>
          <a:lstStyle/>
          <a:p>
            <a:r>
              <a:rPr lang="zh-CN" altLang="en-US" sz="3600" dirty="0"/>
              <a:t>实验</a:t>
            </a:r>
          </a:p>
        </p:txBody>
      </p:sp>
      <p:pic>
        <p:nvPicPr>
          <p:cNvPr id="5" name="图片 4">
            <a:extLst>
              <a:ext uri="{FF2B5EF4-FFF2-40B4-BE49-F238E27FC236}">
                <a16:creationId xmlns:a16="http://schemas.microsoft.com/office/drawing/2014/main" id="{D52BD11A-A508-45F4-A1F1-168DBB3705C7}"/>
              </a:ext>
            </a:extLst>
          </p:cNvPr>
          <p:cNvPicPr>
            <a:picLocks noChangeAspect="1"/>
          </p:cNvPicPr>
          <p:nvPr/>
        </p:nvPicPr>
        <p:blipFill>
          <a:blip r:embed="rId3"/>
          <a:stretch>
            <a:fillRect/>
          </a:stretch>
        </p:blipFill>
        <p:spPr>
          <a:xfrm>
            <a:off x="6201393" y="365125"/>
            <a:ext cx="5803794" cy="6309831"/>
          </a:xfrm>
          <a:prstGeom prst="rect">
            <a:avLst/>
          </a:prstGeom>
        </p:spPr>
      </p:pic>
    </p:spTree>
    <p:extLst>
      <p:ext uri="{BB962C8B-B14F-4D97-AF65-F5344CB8AC3E}">
        <p14:creationId xmlns:p14="http://schemas.microsoft.com/office/powerpoint/2010/main" val="3763934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CCAD38-A000-499E-8707-857DACFDCE21}"/>
              </a:ext>
            </a:extLst>
          </p:cNvPr>
          <p:cNvSpPr>
            <a:spLocks noGrp="1"/>
          </p:cNvSpPr>
          <p:nvPr>
            <p:ph type="title"/>
          </p:nvPr>
        </p:nvSpPr>
        <p:spPr/>
        <p:txBody>
          <a:bodyPr>
            <a:normAutofit/>
          </a:bodyPr>
          <a:lstStyle/>
          <a:p>
            <a:r>
              <a:rPr lang="zh-CN" altLang="en-US" sz="3600" dirty="0"/>
              <a:t>结论</a:t>
            </a:r>
          </a:p>
        </p:txBody>
      </p:sp>
      <p:sp>
        <p:nvSpPr>
          <p:cNvPr id="3" name="内容占位符 2">
            <a:extLst>
              <a:ext uri="{FF2B5EF4-FFF2-40B4-BE49-F238E27FC236}">
                <a16:creationId xmlns:a16="http://schemas.microsoft.com/office/drawing/2014/main" id="{5156175C-6566-4DD3-A9BC-09AA1280CF77}"/>
              </a:ext>
            </a:extLst>
          </p:cNvPr>
          <p:cNvSpPr>
            <a:spLocks noGrp="1"/>
          </p:cNvSpPr>
          <p:nvPr>
            <p:ph idx="1"/>
          </p:nvPr>
        </p:nvSpPr>
        <p:spPr/>
        <p:txBody>
          <a:bodyPr>
            <a:normAutofit fontScale="70000" lnSpcReduction="20000"/>
          </a:bodyPr>
          <a:lstStyle/>
          <a:p>
            <a:pPr>
              <a:lnSpc>
                <a:spcPct val="150000"/>
              </a:lnSpc>
            </a:pPr>
            <a:r>
              <a:rPr lang="zh-CN" altLang="en-US" dirty="0"/>
              <a:t>在这项研究中，我们使用一个决策树来解释</a:t>
            </a:r>
            <a:r>
              <a:rPr lang="en-US" altLang="zh-CN" dirty="0"/>
              <a:t>CNN</a:t>
            </a:r>
            <a:r>
              <a:rPr lang="zh-CN" altLang="en-US" dirty="0"/>
              <a:t>在语义层面上的预测。我们研究了一种对</a:t>
            </a:r>
            <a:r>
              <a:rPr lang="en-US" altLang="zh-CN" dirty="0"/>
              <a:t>CNN</a:t>
            </a:r>
            <a:r>
              <a:rPr lang="zh-CN" altLang="en-US" dirty="0"/>
              <a:t>进行修正的方法，并将其与决策树紧密耦合。该决策树将</a:t>
            </a:r>
            <a:r>
              <a:rPr lang="en-US" altLang="zh-CN" dirty="0"/>
              <a:t>CNN</a:t>
            </a:r>
            <a:r>
              <a:rPr lang="zh-CN" altLang="en-US" dirty="0"/>
              <a:t>的决策模式编码为每个预测的定量依据。我们的方法不需要对训练图像中的物体部分或纹理进行任何标注来指导</a:t>
            </a:r>
            <a:r>
              <a:rPr lang="en-US" altLang="zh-CN" dirty="0"/>
              <a:t>CNN</a:t>
            </a:r>
            <a:r>
              <a:rPr lang="zh-CN" altLang="en-US" dirty="0"/>
              <a:t>的学习。我们已经在不同的基准数据集上测试了我们的方法，实验证明了我们的方法的有效性。请注意，从理论上讲，</a:t>
            </a:r>
            <a:r>
              <a:rPr lang="zh-CN" altLang="en-US" b="1" dirty="0"/>
              <a:t>决策树只是为</a:t>
            </a:r>
            <a:r>
              <a:rPr lang="en-US" altLang="zh-CN" b="1" dirty="0"/>
              <a:t>CNN</a:t>
            </a:r>
            <a:r>
              <a:rPr lang="zh-CN" altLang="en-US" b="1" dirty="0"/>
              <a:t>预测提供了一个近似的解释，而不是对</a:t>
            </a:r>
            <a:r>
              <a:rPr lang="en-US" altLang="zh-CN" b="1" dirty="0"/>
              <a:t>CNN</a:t>
            </a:r>
            <a:r>
              <a:rPr lang="zh-CN" altLang="en-US" b="1" dirty="0"/>
              <a:t>表示细节的精确重构</a:t>
            </a:r>
            <a:r>
              <a:rPr lang="zh-CN" altLang="en-US" dirty="0"/>
              <a:t>。</a:t>
            </a:r>
            <a:endParaRPr lang="en-US" altLang="zh-CN" dirty="0"/>
          </a:p>
          <a:p>
            <a:pPr>
              <a:lnSpc>
                <a:spcPct val="150000"/>
              </a:lnSpc>
            </a:pPr>
            <a:r>
              <a:rPr lang="zh-CN" altLang="en-US" dirty="0"/>
              <a:t>有两个原因。首先，没有精确的对象</a:t>
            </a:r>
            <a:r>
              <a:rPr lang="en-US" altLang="zh-CN" dirty="0"/>
              <a:t>-</a:t>
            </a:r>
            <a:r>
              <a:rPr lang="zh-CN" altLang="en-US" dirty="0"/>
              <a:t>部分标注来监督</a:t>
            </a:r>
            <a:r>
              <a:rPr lang="en-US" altLang="zh-CN" dirty="0"/>
              <a:t>CNNs</a:t>
            </a:r>
            <a:r>
              <a:rPr lang="zh-CN" altLang="en-US" dirty="0"/>
              <a:t>的学习，滤波损失只能粗略地使每个滤波代表一个对象零件。该过滤器可能产生不正确的激活在一些具有挑战性的图像。其次，每个节点的决策模式忽略不重要的对象部分过滤器，以保证决策模式的稀疏表示。</a:t>
            </a:r>
          </a:p>
        </p:txBody>
      </p:sp>
    </p:spTree>
    <p:extLst>
      <p:ext uri="{BB962C8B-B14F-4D97-AF65-F5344CB8AC3E}">
        <p14:creationId xmlns:p14="http://schemas.microsoft.com/office/powerpoint/2010/main" val="3767598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67BB1-91FF-48D5-B745-1C4AD85352E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85C118E-8151-4D51-A684-98515F9A4B16}"/>
              </a:ext>
            </a:extLst>
          </p:cNvPr>
          <p:cNvSpPr>
            <a:spLocks noGrp="1"/>
          </p:cNvSpPr>
          <p:nvPr>
            <p:ph idx="1"/>
          </p:nvPr>
        </p:nvSpPr>
        <p:spPr/>
        <p:txBody>
          <a:bodyPr/>
          <a:lstStyle/>
          <a:p>
            <a:pPr marL="0" indent="0">
              <a:buNone/>
            </a:pPr>
            <a:r>
              <a:rPr lang="zh-CN" altLang="en-US" dirty="0"/>
              <a:t>                                             </a:t>
            </a:r>
            <a:endParaRPr lang="en-US" altLang="zh-CN" dirty="0"/>
          </a:p>
          <a:p>
            <a:pPr marL="0" indent="0">
              <a:buNone/>
            </a:pPr>
            <a:endParaRPr lang="en-US" altLang="zh-CN" dirty="0"/>
          </a:p>
          <a:p>
            <a:pPr marL="0" indent="0">
              <a:buNone/>
            </a:pPr>
            <a:r>
              <a:rPr lang="en-US" altLang="zh-CN" dirty="0"/>
              <a:t>                                                </a:t>
            </a:r>
            <a:r>
              <a:rPr lang="zh-CN" altLang="en-US" dirty="0"/>
              <a:t> 谢谢！</a:t>
            </a:r>
          </a:p>
        </p:txBody>
      </p:sp>
    </p:spTree>
    <p:extLst>
      <p:ext uri="{BB962C8B-B14F-4D97-AF65-F5344CB8AC3E}">
        <p14:creationId xmlns:p14="http://schemas.microsoft.com/office/powerpoint/2010/main" val="4258090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977814-0766-4126-ADD9-F36F80AB0EE4}"/>
              </a:ext>
            </a:extLst>
          </p:cNvPr>
          <p:cNvSpPr>
            <a:spLocks noGrp="1"/>
          </p:cNvSpPr>
          <p:nvPr>
            <p:ph type="title"/>
          </p:nvPr>
        </p:nvSpPr>
        <p:spPr/>
        <p:txBody>
          <a:bodyPr>
            <a:normAutofit/>
          </a:bodyPr>
          <a:lstStyle/>
          <a:p>
            <a:r>
              <a:rPr lang="zh-CN" altLang="en-US" sz="3600" dirty="0"/>
              <a:t>内容</a:t>
            </a:r>
          </a:p>
        </p:txBody>
      </p:sp>
      <p:sp>
        <p:nvSpPr>
          <p:cNvPr id="3" name="内容占位符 2">
            <a:extLst>
              <a:ext uri="{FF2B5EF4-FFF2-40B4-BE49-F238E27FC236}">
                <a16:creationId xmlns:a16="http://schemas.microsoft.com/office/drawing/2014/main" id="{166811A1-60F1-4059-BAA0-FE1E2AAA9C59}"/>
              </a:ext>
            </a:extLst>
          </p:cNvPr>
          <p:cNvSpPr>
            <a:spLocks noGrp="1"/>
          </p:cNvSpPr>
          <p:nvPr>
            <p:ph idx="1"/>
          </p:nvPr>
        </p:nvSpPr>
        <p:spPr/>
        <p:txBody>
          <a:bodyPr>
            <a:normAutofit/>
          </a:bodyPr>
          <a:lstStyle/>
          <a:p>
            <a:pPr>
              <a:lnSpc>
                <a:spcPct val="150000"/>
              </a:lnSpc>
            </a:pPr>
            <a:r>
              <a:rPr lang="zh-CN" altLang="en-US" dirty="0"/>
              <a:t>背景介绍      </a:t>
            </a:r>
            <a:r>
              <a:rPr lang="en-US" altLang="zh-CN" dirty="0"/>
              <a:t>CNN</a:t>
            </a:r>
            <a:r>
              <a:rPr lang="zh-CN" altLang="en-US" dirty="0"/>
              <a:t>，可视化</a:t>
            </a:r>
            <a:endParaRPr lang="en-US" altLang="zh-CN" dirty="0"/>
          </a:p>
          <a:p>
            <a:pPr>
              <a:lnSpc>
                <a:spcPct val="150000"/>
              </a:lnSpc>
            </a:pPr>
            <a:r>
              <a:rPr lang="zh-CN" altLang="en-US" b="1" dirty="0"/>
              <a:t>相关研究      可视化</a:t>
            </a:r>
            <a:r>
              <a:rPr lang="en-US" altLang="zh-CN" b="1" dirty="0"/>
              <a:t>feature map</a:t>
            </a:r>
            <a:r>
              <a:rPr lang="zh-CN" altLang="en-US" b="1" dirty="0"/>
              <a:t>等</a:t>
            </a:r>
            <a:endParaRPr lang="en-US" altLang="zh-CN" b="1" dirty="0"/>
          </a:p>
          <a:p>
            <a:pPr>
              <a:lnSpc>
                <a:spcPct val="150000"/>
              </a:lnSpc>
            </a:pPr>
            <a:r>
              <a:rPr lang="zh-CN" altLang="en-US" b="1" dirty="0"/>
              <a:t>本文方法      增强语义</a:t>
            </a:r>
            <a:r>
              <a:rPr lang="en-US" altLang="zh-CN" b="1" dirty="0"/>
              <a:t>+</a:t>
            </a:r>
            <a:r>
              <a:rPr lang="zh-CN" altLang="en-US" b="1" dirty="0"/>
              <a:t>定量分析</a:t>
            </a:r>
            <a:endParaRPr lang="en-US" altLang="zh-CN" dirty="0"/>
          </a:p>
          <a:p>
            <a:pPr>
              <a:lnSpc>
                <a:spcPct val="150000"/>
              </a:lnSpc>
            </a:pPr>
            <a:r>
              <a:rPr lang="zh-CN" altLang="en-US" dirty="0"/>
              <a:t>实验结果            </a:t>
            </a:r>
            <a:endParaRPr lang="en-US" altLang="zh-CN" dirty="0"/>
          </a:p>
          <a:p>
            <a:pPr>
              <a:lnSpc>
                <a:spcPct val="150000"/>
              </a:lnSpc>
            </a:pPr>
            <a:r>
              <a:rPr lang="zh-CN" altLang="en-US" dirty="0"/>
              <a:t>总结</a:t>
            </a:r>
          </a:p>
          <a:p>
            <a:endParaRPr lang="zh-CN" altLang="en-US" dirty="0"/>
          </a:p>
        </p:txBody>
      </p:sp>
    </p:spTree>
    <p:extLst>
      <p:ext uri="{BB962C8B-B14F-4D97-AF65-F5344CB8AC3E}">
        <p14:creationId xmlns:p14="http://schemas.microsoft.com/office/powerpoint/2010/main" val="3545485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8F44D2-4CA7-4767-9910-4D934E0B389C}"/>
              </a:ext>
            </a:extLst>
          </p:cNvPr>
          <p:cNvSpPr>
            <a:spLocks noGrp="1"/>
          </p:cNvSpPr>
          <p:nvPr>
            <p:ph type="title"/>
          </p:nvPr>
        </p:nvSpPr>
        <p:spPr/>
        <p:txBody>
          <a:bodyPr>
            <a:normAutofit/>
          </a:bodyPr>
          <a:lstStyle/>
          <a:p>
            <a:r>
              <a:rPr lang="zh-CN" altLang="en-US" sz="3600" dirty="0"/>
              <a:t>背景</a:t>
            </a:r>
          </a:p>
        </p:txBody>
      </p:sp>
      <p:sp>
        <p:nvSpPr>
          <p:cNvPr id="3" name="内容占位符 2">
            <a:extLst>
              <a:ext uri="{FF2B5EF4-FFF2-40B4-BE49-F238E27FC236}">
                <a16:creationId xmlns:a16="http://schemas.microsoft.com/office/drawing/2014/main" id="{C8FE2F82-9422-4699-A9BE-02B9654344A7}"/>
              </a:ext>
            </a:extLst>
          </p:cNvPr>
          <p:cNvSpPr>
            <a:spLocks noGrp="1"/>
          </p:cNvSpPr>
          <p:nvPr>
            <p:ph idx="1"/>
          </p:nvPr>
        </p:nvSpPr>
        <p:spPr/>
        <p:txBody>
          <a:bodyPr/>
          <a:lstStyle/>
          <a:p>
            <a:r>
              <a:rPr lang="en-US" altLang="zh-CN" dirty="0"/>
              <a:t>1.</a:t>
            </a:r>
            <a:r>
              <a:rPr lang="zh-CN" altLang="en-US" dirty="0"/>
              <a:t>深度学习可解释性</a:t>
            </a:r>
            <a:endParaRPr lang="en-US" altLang="zh-CN" dirty="0"/>
          </a:p>
          <a:p>
            <a:endParaRPr lang="en-US" altLang="zh-CN" dirty="0"/>
          </a:p>
          <a:p>
            <a:r>
              <a:rPr lang="en-US" altLang="zh-CN" dirty="0"/>
              <a:t>2.CNN</a:t>
            </a:r>
            <a:r>
              <a:rPr lang="zh-CN" altLang="en-US" dirty="0"/>
              <a:t>可视化算法</a:t>
            </a:r>
            <a:endParaRPr lang="en-US" altLang="zh-CN" dirty="0"/>
          </a:p>
          <a:p>
            <a:endParaRPr lang="en-US" altLang="zh-CN" dirty="0"/>
          </a:p>
          <a:p>
            <a:pPr marL="0" indent="0">
              <a:buNone/>
            </a:pPr>
            <a:endParaRPr lang="en-US" altLang="zh-CN" dirty="0"/>
          </a:p>
          <a:p>
            <a:r>
              <a:rPr lang="en-US" altLang="zh-CN" dirty="0"/>
              <a:t>3.</a:t>
            </a:r>
            <a:r>
              <a:rPr lang="zh-CN" altLang="en-US" dirty="0"/>
              <a:t>现今的算法离完全解释为什么</a:t>
            </a:r>
            <a:r>
              <a:rPr lang="en-US" altLang="zh-CN" dirty="0"/>
              <a:t>CNN</a:t>
            </a:r>
            <a:r>
              <a:rPr lang="zh-CN" altLang="en-US" dirty="0"/>
              <a:t>学习知识还很远</a:t>
            </a:r>
          </a:p>
        </p:txBody>
      </p:sp>
      <p:pic>
        <p:nvPicPr>
          <p:cNvPr id="4" name="图片 3">
            <a:extLst>
              <a:ext uri="{FF2B5EF4-FFF2-40B4-BE49-F238E27FC236}">
                <a16:creationId xmlns:a16="http://schemas.microsoft.com/office/drawing/2014/main" id="{7F92DEC5-C4AB-43F3-9014-4F978DA6D1CD}"/>
              </a:ext>
            </a:extLst>
          </p:cNvPr>
          <p:cNvPicPr>
            <a:picLocks noChangeAspect="1"/>
          </p:cNvPicPr>
          <p:nvPr/>
        </p:nvPicPr>
        <p:blipFill>
          <a:blip r:embed="rId3"/>
          <a:stretch>
            <a:fillRect/>
          </a:stretch>
        </p:blipFill>
        <p:spPr>
          <a:xfrm>
            <a:off x="6192786" y="776901"/>
            <a:ext cx="5161013" cy="3073936"/>
          </a:xfrm>
          <a:prstGeom prst="rect">
            <a:avLst/>
          </a:prstGeom>
        </p:spPr>
      </p:pic>
    </p:spTree>
    <p:extLst>
      <p:ext uri="{BB962C8B-B14F-4D97-AF65-F5344CB8AC3E}">
        <p14:creationId xmlns:p14="http://schemas.microsoft.com/office/powerpoint/2010/main" val="3933881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936AF5-9AAA-46C0-B8B2-1A44E1E13302}"/>
              </a:ext>
            </a:extLst>
          </p:cNvPr>
          <p:cNvSpPr>
            <a:spLocks noGrp="1"/>
          </p:cNvSpPr>
          <p:nvPr>
            <p:ph type="title"/>
          </p:nvPr>
        </p:nvSpPr>
        <p:spPr/>
        <p:txBody>
          <a:bodyPr>
            <a:normAutofit/>
          </a:bodyPr>
          <a:lstStyle/>
          <a:p>
            <a:r>
              <a:rPr lang="zh-CN" altLang="en-US" sz="3600" dirty="0"/>
              <a:t>相关研究</a:t>
            </a:r>
          </a:p>
        </p:txBody>
      </p:sp>
      <p:pic>
        <p:nvPicPr>
          <p:cNvPr id="4" name="内容占位符 3">
            <a:extLst>
              <a:ext uri="{FF2B5EF4-FFF2-40B4-BE49-F238E27FC236}">
                <a16:creationId xmlns:a16="http://schemas.microsoft.com/office/drawing/2014/main" id="{BC642FC9-5DC0-495E-8D7C-66F929117F8E}"/>
              </a:ext>
            </a:extLst>
          </p:cNvPr>
          <p:cNvPicPr>
            <a:picLocks noGrp="1" noChangeAspect="1"/>
          </p:cNvPicPr>
          <p:nvPr>
            <p:ph idx="1"/>
          </p:nvPr>
        </p:nvPicPr>
        <p:blipFill>
          <a:blip r:embed="rId3"/>
          <a:stretch>
            <a:fillRect/>
          </a:stretch>
        </p:blipFill>
        <p:spPr>
          <a:xfrm>
            <a:off x="782984" y="1626522"/>
            <a:ext cx="6791452" cy="4351338"/>
          </a:xfrm>
          <a:prstGeom prst="rect">
            <a:avLst/>
          </a:prstGeom>
        </p:spPr>
      </p:pic>
      <p:sp>
        <p:nvSpPr>
          <p:cNvPr id="5" name="文本框 4">
            <a:extLst>
              <a:ext uri="{FF2B5EF4-FFF2-40B4-BE49-F238E27FC236}">
                <a16:creationId xmlns:a16="http://schemas.microsoft.com/office/drawing/2014/main" id="{082E9B0E-3C01-48EB-AF55-046EFF960EDD}"/>
              </a:ext>
            </a:extLst>
          </p:cNvPr>
          <p:cNvSpPr txBox="1"/>
          <p:nvPr/>
        </p:nvSpPr>
        <p:spPr>
          <a:xfrm>
            <a:off x="8436076" y="1845931"/>
            <a:ext cx="3215149" cy="2677656"/>
          </a:xfrm>
          <a:prstGeom prst="rect">
            <a:avLst/>
          </a:prstGeom>
          <a:noFill/>
        </p:spPr>
        <p:txBody>
          <a:bodyPr wrap="square" rtlCol="0">
            <a:spAutoFit/>
          </a:bodyPr>
          <a:lstStyle/>
          <a:p>
            <a:r>
              <a:rPr lang="zh-CN" altLang="en-US" sz="2800" dirty="0"/>
              <a:t>直接可视化</a:t>
            </a:r>
            <a:r>
              <a:rPr lang="en-US" altLang="zh-CN" sz="2800" dirty="0"/>
              <a:t>feature map </a:t>
            </a:r>
            <a:r>
              <a:rPr lang="zh-CN" altLang="en-US" sz="2800" dirty="0"/>
              <a:t>和 </a:t>
            </a:r>
            <a:r>
              <a:rPr lang="en-US" altLang="zh-CN" sz="2800" dirty="0"/>
              <a:t>filter</a:t>
            </a:r>
            <a:r>
              <a:rPr lang="zh-CN" altLang="en-US" sz="2800" dirty="0"/>
              <a:t>的方法不能很好的在语义上解释</a:t>
            </a:r>
            <a:r>
              <a:rPr lang="en-US" altLang="zh-CN" sz="2800" dirty="0"/>
              <a:t>CNN</a:t>
            </a:r>
            <a:r>
              <a:rPr lang="zh-CN" altLang="en-US" sz="2800" dirty="0"/>
              <a:t>，更加不能定量分析参数对结果的贡献。</a:t>
            </a:r>
          </a:p>
        </p:txBody>
      </p:sp>
    </p:spTree>
    <p:extLst>
      <p:ext uri="{BB962C8B-B14F-4D97-AF65-F5344CB8AC3E}">
        <p14:creationId xmlns:p14="http://schemas.microsoft.com/office/powerpoint/2010/main" val="3624620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C1FD88-E7AC-4DB0-995C-B24DADB1F1E3}"/>
              </a:ext>
            </a:extLst>
          </p:cNvPr>
          <p:cNvSpPr>
            <a:spLocks noGrp="1"/>
          </p:cNvSpPr>
          <p:nvPr>
            <p:ph type="title"/>
          </p:nvPr>
        </p:nvSpPr>
        <p:spPr/>
        <p:txBody>
          <a:bodyPr>
            <a:normAutofit/>
          </a:bodyPr>
          <a:lstStyle/>
          <a:p>
            <a:r>
              <a:rPr lang="zh-CN" altLang="en-US" sz="3600" dirty="0"/>
              <a:t>针对问题</a:t>
            </a:r>
          </a:p>
        </p:txBody>
      </p:sp>
      <p:sp>
        <p:nvSpPr>
          <p:cNvPr id="3" name="内容占位符 2">
            <a:extLst>
              <a:ext uri="{FF2B5EF4-FFF2-40B4-BE49-F238E27FC236}">
                <a16:creationId xmlns:a16="http://schemas.microsoft.com/office/drawing/2014/main" id="{6E86F51A-62CB-4C00-B18F-75BBEA9A86DD}"/>
              </a:ext>
            </a:extLst>
          </p:cNvPr>
          <p:cNvSpPr>
            <a:spLocks noGrp="1"/>
          </p:cNvSpPr>
          <p:nvPr>
            <p:ph idx="1"/>
          </p:nvPr>
        </p:nvSpPr>
        <p:spPr/>
        <p:txBody>
          <a:bodyPr/>
          <a:lstStyle/>
          <a:p>
            <a:r>
              <a:rPr lang="zh-CN" altLang="en-US" dirty="0"/>
              <a:t>如何在语义层次上解释</a:t>
            </a:r>
            <a:r>
              <a:rPr lang="en-US" altLang="zh-CN" dirty="0"/>
              <a:t>CNN</a:t>
            </a:r>
            <a:r>
              <a:rPr lang="zh-CN" altLang="en-US" dirty="0"/>
              <a:t>中间层的特征</a:t>
            </a:r>
            <a:endParaRPr lang="en-US" altLang="zh-CN" dirty="0"/>
          </a:p>
          <a:p>
            <a:endParaRPr lang="en-US" altLang="zh-CN" dirty="0"/>
          </a:p>
          <a:p>
            <a:pPr marL="0" indent="0">
              <a:buNone/>
            </a:pPr>
            <a:r>
              <a:rPr lang="zh-CN" altLang="en-US" dirty="0"/>
              <a:t>将</a:t>
            </a:r>
            <a:r>
              <a:rPr lang="en-US" altLang="zh-CN" dirty="0"/>
              <a:t>CNN</a:t>
            </a:r>
            <a:r>
              <a:rPr lang="zh-CN" altLang="en-US" dirty="0"/>
              <a:t>内部过滤器的杂乱特征转化为语义上有意义的概念，从而帮助人们理解</a:t>
            </a:r>
            <a:r>
              <a:rPr lang="en-US" altLang="zh-CN" dirty="0"/>
              <a:t>CNN</a:t>
            </a:r>
            <a:r>
              <a:rPr lang="zh-CN" altLang="en-US" dirty="0"/>
              <a:t>中的知识。</a:t>
            </a:r>
            <a:endParaRPr lang="en-US" altLang="zh-CN" dirty="0"/>
          </a:p>
          <a:p>
            <a:endParaRPr lang="zh-CN" altLang="en-US" dirty="0"/>
          </a:p>
          <a:p>
            <a:r>
              <a:rPr lang="zh-CN" altLang="en-US" dirty="0"/>
              <a:t>如何定量分析每一个</a:t>
            </a:r>
            <a:r>
              <a:rPr lang="en-US" altLang="zh-CN" dirty="0"/>
              <a:t>CNN</a:t>
            </a:r>
            <a:r>
              <a:rPr lang="zh-CN" altLang="en-US" dirty="0"/>
              <a:t>预测的基本原理</a:t>
            </a:r>
          </a:p>
          <a:p>
            <a:pPr marL="0" indent="0">
              <a:buNone/>
            </a:pPr>
            <a:endParaRPr lang="en-US" altLang="zh-CN" dirty="0"/>
          </a:p>
          <a:p>
            <a:pPr marL="0" indent="0">
              <a:buNone/>
            </a:pPr>
            <a:r>
              <a:rPr lang="zh-CN" altLang="en-US" dirty="0"/>
              <a:t>我们需要找出哪些</a:t>
            </a:r>
            <a:r>
              <a:rPr lang="en-US" altLang="zh-CN" dirty="0"/>
              <a:t>filter/part</a:t>
            </a:r>
            <a:r>
              <a:rPr lang="zh-CN" altLang="en-US" dirty="0"/>
              <a:t>通过</a:t>
            </a:r>
            <a:r>
              <a:rPr lang="en-US" altLang="zh-CN" dirty="0"/>
              <a:t>CNN</a:t>
            </a:r>
            <a:r>
              <a:rPr lang="zh-CN" altLang="en-US" dirty="0"/>
              <a:t>传递它们的外观信息并对预测输出做出贡献</a:t>
            </a:r>
          </a:p>
        </p:txBody>
      </p:sp>
    </p:spTree>
    <p:extLst>
      <p:ext uri="{BB962C8B-B14F-4D97-AF65-F5344CB8AC3E}">
        <p14:creationId xmlns:p14="http://schemas.microsoft.com/office/powerpoint/2010/main" val="1066977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E2DBB4-E9FB-417D-9E82-FA3A9AB2D42B}"/>
              </a:ext>
            </a:extLst>
          </p:cNvPr>
          <p:cNvSpPr>
            <a:spLocks noGrp="1"/>
          </p:cNvSpPr>
          <p:nvPr>
            <p:ph type="title"/>
          </p:nvPr>
        </p:nvSpPr>
        <p:spPr/>
        <p:txBody>
          <a:bodyPr>
            <a:normAutofit/>
          </a:bodyPr>
          <a:lstStyle/>
          <a:p>
            <a:r>
              <a:rPr lang="zh-CN" altLang="en-US" sz="3600" dirty="0"/>
              <a:t>本文方法</a:t>
            </a:r>
          </a:p>
        </p:txBody>
      </p:sp>
      <p:sp>
        <p:nvSpPr>
          <p:cNvPr id="3" name="内容占位符 2">
            <a:extLst>
              <a:ext uri="{FF2B5EF4-FFF2-40B4-BE49-F238E27FC236}">
                <a16:creationId xmlns:a16="http://schemas.microsoft.com/office/drawing/2014/main" id="{D1E374FA-514E-4191-B5F6-4D9C2BAFE4CF}"/>
              </a:ext>
            </a:extLst>
          </p:cNvPr>
          <p:cNvSpPr>
            <a:spLocks noGrp="1"/>
          </p:cNvSpPr>
          <p:nvPr>
            <p:ph idx="1"/>
          </p:nvPr>
        </p:nvSpPr>
        <p:spPr/>
        <p:txBody>
          <a:bodyPr>
            <a:normAutofit/>
          </a:bodyPr>
          <a:lstStyle/>
          <a:p>
            <a:pPr marL="514350" indent="-514350">
              <a:buAutoNum type="arabicPeriod"/>
            </a:pPr>
            <a:r>
              <a:rPr lang="zh-CN" altLang="en-US" dirty="0"/>
              <a:t>给中层特征分配语义。</a:t>
            </a:r>
            <a:endParaRPr lang="en-US" altLang="zh-CN" dirty="0"/>
          </a:p>
          <a:p>
            <a:pPr marL="514350" indent="-514350">
              <a:buAutoNum type="arabicPeriod"/>
            </a:pPr>
            <a:endParaRPr lang="zh-CN" altLang="en-US" dirty="0"/>
          </a:p>
          <a:p>
            <a:pPr marL="0" indent="0">
              <a:buNone/>
            </a:pPr>
            <a:r>
              <a:rPr lang="en-US" altLang="zh-CN" dirty="0"/>
              <a:t>2. </a:t>
            </a:r>
            <a:r>
              <a:rPr lang="zh-CN" altLang="en-US" dirty="0"/>
              <a:t>计算中层特征对最后预测得分的影响。</a:t>
            </a:r>
            <a:endParaRPr lang="en-US" altLang="zh-CN" dirty="0"/>
          </a:p>
          <a:p>
            <a:pPr marL="0" indent="0">
              <a:buNone/>
            </a:pPr>
            <a:endParaRPr lang="zh-CN" altLang="en-US" dirty="0"/>
          </a:p>
          <a:p>
            <a:pPr marL="0" indent="0">
              <a:buNone/>
            </a:pPr>
            <a:r>
              <a:rPr lang="en-US" altLang="zh-CN" dirty="0"/>
              <a:t>3. </a:t>
            </a:r>
            <a:r>
              <a:rPr lang="zh-CN" altLang="en-US" dirty="0"/>
              <a:t>决策树构建。</a:t>
            </a:r>
            <a:endParaRPr lang="en-US" altLang="zh-CN" dirty="0"/>
          </a:p>
          <a:p>
            <a:pPr marL="0" indent="0">
              <a:buNone/>
            </a:pPr>
            <a:endParaRPr lang="en-US" altLang="zh-CN" dirty="0"/>
          </a:p>
          <a:p>
            <a:pPr marL="0" indent="0">
              <a:buNone/>
            </a:pPr>
            <a:r>
              <a:rPr lang="zh-CN" altLang="en-US" dirty="0"/>
              <a:t>与决策树相关工作的不同点：</a:t>
            </a:r>
            <a:endParaRPr lang="en-US" altLang="zh-CN" dirty="0"/>
          </a:p>
          <a:p>
            <a:pPr marL="0" indent="0">
              <a:buNone/>
            </a:pPr>
            <a:r>
              <a:rPr lang="zh-CN" altLang="en-US" dirty="0"/>
              <a:t>  围绕语义、基于梯度</a:t>
            </a:r>
            <a:endParaRPr lang="en-US" altLang="zh-CN" dirty="0"/>
          </a:p>
          <a:p>
            <a:endParaRPr lang="zh-CN" altLang="en-US" dirty="0"/>
          </a:p>
        </p:txBody>
      </p:sp>
    </p:spTree>
    <p:extLst>
      <p:ext uri="{BB962C8B-B14F-4D97-AF65-F5344CB8AC3E}">
        <p14:creationId xmlns:p14="http://schemas.microsoft.com/office/powerpoint/2010/main" val="389191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C6952698-249A-49A1-8F3C-871D5D5F8E62}"/>
              </a:ext>
            </a:extLst>
          </p:cNvPr>
          <p:cNvPicPr>
            <a:picLocks noGrp="1" noChangeAspect="1"/>
          </p:cNvPicPr>
          <p:nvPr>
            <p:ph idx="1"/>
          </p:nvPr>
        </p:nvPicPr>
        <p:blipFill>
          <a:blip r:embed="rId3"/>
          <a:stretch>
            <a:fillRect/>
          </a:stretch>
        </p:blipFill>
        <p:spPr>
          <a:xfrm>
            <a:off x="247829" y="1668066"/>
            <a:ext cx="5089704" cy="3099152"/>
          </a:xfrm>
          <a:prstGeom prst="rect">
            <a:avLst/>
          </a:prstGeom>
        </p:spPr>
      </p:pic>
      <p:sp>
        <p:nvSpPr>
          <p:cNvPr id="4" name="标题 1">
            <a:extLst>
              <a:ext uri="{FF2B5EF4-FFF2-40B4-BE49-F238E27FC236}">
                <a16:creationId xmlns:a16="http://schemas.microsoft.com/office/drawing/2014/main" id="{346A6171-F4F5-4F8F-A71A-5C12705DF782}"/>
              </a:ext>
            </a:extLst>
          </p:cNvPr>
          <p:cNvSpPr>
            <a:spLocks noGrp="1"/>
          </p:cNvSpPr>
          <p:nvPr>
            <p:ph type="title"/>
          </p:nvPr>
        </p:nvSpPr>
        <p:spPr>
          <a:xfrm>
            <a:off x="838200" y="365125"/>
            <a:ext cx="10515600" cy="1325563"/>
          </a:xfrm>
        </p:spPr>
        <p:txBody>
          <a:bodyPr>
            <a:normAutofit/>
          </a:bodyPr>
          <a:lstStyle/>
          <a:p>
            <a:r>
              <a:rPr lang="zh-CN" altLang="en-US" sz="3600" dirty="0"/>
              <a:t>如何学习可理解的</a:t>
            </a:r>
            <a:r>
              <a:rPr lang="en-US" altLang="zh-CN" sz="3600" dirty="0"/>
              <a:t>filter</a:t>
            </a:r>
            <a:r>
              <a:rPr lang="zh-CN" altLang="en-US" sz="3600" dirty="0"/>
              <a:t>（赋予语义）</a:t>
            </a:r>
          </a:p>
        </p:txBody>
      </p:sp>
      <p:pic>
        <p:nvPicPr>
          <p:cNvPr id="6" name="图片 5">
            <a:extLst>
              <a:ext uri="{FF2B5EF4-FFF2-40B4-BE49-F238E27FC236}">
                <a16:creationId xmlns:a16="http://schemas.microsoft.com/office/drawing/2014/main" id="{976F8EB3-E3F7-48EB-9213-D98CA3C70F38}"/>
              </a:ext>
            </a:extLst>
          </p:cNvPr>
          <p:cNvPicPr>
            <a:picLocks noChangeAspect="1"/>
          </p:cNvPicPr>
          <p:nvPr/>
        </p:nvPicPr>
        <p:blipFill>
          <a:blip r:embed="rId4"/>
          <a:stretch>
            <a:fillRect/>
          </a:stretch>
        </p:blipFill>
        <p:spPr>
          <a:xfrm>
            <a:off x="5337533" y="1434086"/>
            <a:ext cx="6929785" cy="3567112"/>
          </a:xfrm>
          <a:prstGeom prst="rect">
            <a:avLst/>
          </a:prstGeom>
        </p:spPr>
      </p:pic>
      <p:sp>
        <p:nvSpPr>
          <p:cNvPr id="8" name="矩形 7">
            <a:extLst>
              <a:ext uri="{FF2B5EF4-FFF2-40B4-BE49-F238E27FC236}">
                <a16:creationId xmlns:a16="http://schemas.microsoft.com/office/drawing/2014/main" id="{A351227F-1F1F-408A-843C-7C05EF356BBA}"/>
              </a:ext>
            </a:extLst>
          </p:cNvPr>
          <p:cNvSpPr/>
          <p:nvPr/>
        </p:nvSpPr>
        <p:spPr>
          <a:xfrm>
            <a:off x="511276" y="5001198"/>
            <a:ext cx="6929785" cy="1384995"/>
          </a:xfrm>
          <a:prstGeom prst="rect">
            <a:avLst/>
          </a:prstGeom>
        </p:spPr>
        <p:txBody>
          <a:bodyPr wrap="square">
            <a:spAutoFit/>
          </a:bodyPr>
          <a:lstStyle/>
          <a:p>
            <a:r>
              <a:rPr lang="zh-CN" altLang="en-US" sz="2800" dirty="0"/>
              <a:t>见上图，对于一个n</a:t>
            </a:r>
            <a:r>
              <a:rPr lang="en-US" altLang="zh-CN" sz="2800" dirty="0"/>
              <a:t>x</a:t>
            </a:r>
            <a:r>
              <a:rPr lang="zh-CN" altLang="en-US" sz="2800" dirty="0"/>
              <a:t>n的filter，设计n^2个模板（一个像素一个模板），用来表示被激活的部分</a:t>
            </a:r>
          </a:p>
        </p:txBody>
      </p:sp>
    </p:spTree>
    <p:extLst>
      <p:ext uri="{BB962C8B-B14F-4D97-AF65-F5344CB8AC3E}">
        <p14:creationId xmlns:p14="http://schemas.microsoft.com/office/powerpoint/2010/main" val="1779964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F83652-C5A6-4601-A400-7ECC0D8168DE}"/>
              </a:ext>
            </a:extLst>
          </p:cNvPr>
          <p:cNvSpPr>
            <a:spLocks noGrp="1"/>
          </p:cNvSpPr>
          <p:nvPr>
            <p:ph type="title"/>
          </p:nvPr>
        </p:nvSpPr>
        <p:spPr/>
        <p:txBody>
          <a:bodyPr>
            <a:normAutofit/>
          </a:bodyPr>
          <a:lstStyle/>
          <a:p>
            <a:r>
              <a:rPr lang="zh-CN" altLang="en-US" sz="3600" dirty="0"/>
              <a:t>如何学习可理解的</a:t>
            </a:r>
            <a:r>
              <a:rPr lang="en-US" altLang="zh-CN" sz="3600" dirty="0"/>
              <a:t>filter</a:t>
            </a:r>
            <a:r>
              <a:rPr lang="zh-CN" altLang="en-US" sz="3600" dirty="0"/>
              <a:t>（赋予语义）</a:t>
            </a:r>
          </a:p>
        </p:txBody>
      </p:sp>
      <p:sp>
        <p:nvSpPr>
          <p:cNvPr id="3" name="内容占位符 2">
            <a:extLst>
              <a:ext uri="{FF2B5EF4-FFF2-40B4-BE49-F238E27FC236}">
                <a16:creationId xmlns:a16="http://schemas.microsoft.com/office/drawing/2014/main" id="{D04EDD4C-77B9-4E37-9A4C-88E0622956E9}"/>
              </a:ext>
            </a:extLst>
          </p:cNvPr>
          <p:cNvSpPr>
            <a:spLocks noGrp="1"/>
          </p:cNvSpPr>
          <p:nvPr>
            <p:ph idx="1"/>
          </p:nvPr>
        </p:nvSpPr>
        <p:spPr>
          <a:xfrm>
            <a:off x="838200" y="1825625"/>
            <a:ext cx="10515600" cy="4351338"/>
          </a:xfrm>
        </p:spPr>
        <p:txBody>
          <a:bodyPr>
            <a:normAutofit/>
          </a:bodyPr>
          <a:lstStyle/>
          <a:p>
            <a:r>
              <a:rPr lang="zh-CN" altLang="en-US" dirty="0"/>
              <a:t>滤波损失（</a:t>
            </a:r>
            <a:r>
              <a:rPr lang="en-US" altLang="zh-CN" dirty="0"/>
              <a:t>filter loss</a:t>
            </a:r>
            <a:r>
              <a:rPr lang="zh-CN" altLang="en-US" dirty="0"/>
              <a:t>）：特征图与原图部分之间的负交互信息。</a:t>
            </a:r>
            <a:endParaRPr lang="en-US" altLang="zh-CN" dirty="0"/>
          </a:p>
          <a:p>
            <a:endParaRPr lang="en-US" altLang="zh-CN" dirty="0"/>
          </a:p>
          <a:p>
            <a:endParaRPr lang="en-US" altLang="zh-CN" dirty="0"/>
          </a:p>
          <a:p>
            <a:endParaRPr lang="en-US" altLang="zh-CN" dirty="0"/>
          </a:p>
          <a:p>
            <a:endParaRPr lang="en-US" altLang="zh-CN" dirty="0"/>
          </a:p>
          <a:p>
            <a:pPr marL="0" indent="0">
              <a:buNone/>
            </a:pPr>
            <a:endParaRPr lang="en-US" altLang="zh-CN" dirty="0"/>
          </a:p>
          <a:p>
            <a:r>
              <a:rPr lang="zh-CN" altLang="en-US" dirty="0"/>
              <a:t>这样高层</a:t>
            </a:r>
            <a:r>
              <a:rPr lang="en-US" altLang="zh-CN" dirty="0"/>
              <a:t>filter</a:t>
            </a:r>
            <a:r>
              <a:rPr lang="zh-CN" altLang="en-US" dirty="0"/>
              <a:t>，各自被输入图像特定的部分激活，等价于被赋予语义。</a:t>
            </a:r>
          </a:p>
        </p:txBody>
      </p:sp>
      <p:pic>
        <p:nvPicPr>
          <p:cNvPr id="7" name="图片 6">
            <a:extLst>
              <a:ext uri="{FF2B5EF4-FFF2-40B4-BE49-F238E27FC236}">
                <a16:creationId xmlns:a16="http://schemas.microsoft.com/office/drawing/2014/main" id="{9F8DBF1D-1BBD-4D4C-82FC-FF0F314984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195995"/>
            <a:ext cx="5924675" cy="1241888"/>
          </a:xfrm>
          <a:prstGeom prst="rect">
            <a:avLst/>
          </a:prstGeom>
        </p:spPr>
      </p:pic>
    </p:spTree>
    <p:extLst>
      <p:ext uri="{BB962C8B-B14F-4D97-AF65-F5344CB8AC3E}">
        <p14:creationId xmlns:p14="http://schemas.microsoft.com/office/powerpoint/2010/main" val="3567377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48D5F0-40BB-46DE-AA16-62821D2F3AB1}"/>
              </a:ext>
            </a:extLst>
          </p:cNvPr>
          <p:cNvSpPr>
            <a:spLocks noGrp="1"/>
          </p:cNvSpPr>
          <p:nvPr>
            <p:ph type="title"/>
          </p:nvPr>
        </p:nvSpPr>
        <p:spPr>
          <a:xfrm>
            <a:off x="838200" y="365125"/>
            <a:ext cx="10515600" cy="1325563"/>
          </a:xfrm>
        </p:spPr>
        <p:txBody>
          <a:bodyPr>
            <a:normAutofit/>
          </a:bodyPr>
          <a:lstStyle/>
          <a:p>
            <a:r>
              <a:rPr lang="zh-CN" altLang="en-US" sz="3600" dirty="0"/>
              <a:t>量化贡献成度</a:t>
            </a:r>
          </a:p>
        </p:txBody>
      </p:sp>
      <p:sp>
        <p:nvSpPr>
          <p:cNvPr id="3" name="内容占位符 2">
            <a:extLst>
              <a:ext uri="{FF2B5EF4-FFF2-40B4-BE49-F238E27FC236}">
                <a16:creationId xmlns:a16="http://schemas.microsoft.com/office/drawing/2014/main" id="{E6AB52F0-763D-4DE2-86CF-D4E54DBAF437}"/>
              </a:ext>
            </a:extLst>
          </p:cNvPr>
          <p:cNvSpPr>
            <a:spLocks noGrp="1"/>
          </p:cNvSpPr>
          <p:nvPr>
            <p:ph idx="1"/>
          </p:nvPr>
        </p:nvSpPr>
        <p:spPr/>
        <p:txBody>
          <a:bodyPr/>
          <a:lstStyle/>
          <a:p>
            <a:pPr>
              <a:lnSpc>
                <a:spcPct val="150000"/>
              </a:lnSpc>
            </a:pPr>
            <a:r>
              <a:rPr lang="zh-CN" altLang="en-US" dirty="0"/>
              <a:t>利用梯度：</a:t>
            </a:r>
            <a:r>
              <a:rPr lang="en-US" altLang="zh-CN" dirty="0"/>
              <a:t>y</a:t>
            </a:r>
            <a:r>
              <a:rPr lang="zh-CN" altLang="en-US" dirty="0"/>
              <a:t>是</a:t>
            </a:r>
            <a:r>
              <a:rPr lang="en-US" altLang="zh-CN" dirty="0" err="1"/>
              <a:t>softmax</a:t>
            </a:r>
            <a:r>
              <a:rPr lang="zh-CN" altLang="en-US" dirty="0"/>
              <a:t>层前的分类得分，</a:t>
            </a:r>
            <a:r>
              <a:rPr lang="en-US" altLang="zh-CN" dirty="0"/>
              <a:t>x</a:t>
            </a:r>
            <a:r>
              <a:rPr lang="zh-CN" altLang="en-US" dirty="0"/>
              <a:t>代表特特征图上某个部分的位置，</a:t>
            </a:r>
            <a:r>
              <a:rPr lang="en-US" altLang="zh-CN" dirty="0"/>
              <a:t>g</a:t>
            </a:r>
            <a:r>
              <a:rPr lang="zh-CN" altLang="en-US" dirty="0"/>
              <a:t>是</a:t>
            </a:r>
            <a:r>
              <a:rPr lang="en-US" altLang="zh-CN" dirty="0"/>
              <a:t>y</a:t>
            </a:r>
            <a:r>
              <a:rPr lang="zh-CN" altLang="en-US" dirty="0"/>
              <a:t>对</a:t>
            </a:r>
            <a:r>
              <a:rPr lang="en-US" altLang="zh-CN" dirty="0"/>
              <a:t>x</a:t>
            </a:r>
            <a:r>
              <a:rPr lang="zh-CN" altLang="en-US" dirty="0"/>
              <a:t>的导数（梯度）</a:t>
            </a:r>
            <a:endParaRPr lang="en-US" altLang="zh-CN" dirty="0"/>
          </a:p>
          <a:p>
            <a:pPr>
              <a:lnSpc>
                <a:spcPct val="150000"/>
              </a:lnSpc>
            </a:pPr>
            <a:endParaRPr lang="en-US" altLang="zh-CN" dirty="0"/>
          </a:p>
          <a:p>
            <a:pPr>
              <a:lnSpc>
                <a:spcPct val="150000"/>
              </a:lnSpc>
            </a:pPr>
            <a:endParaRPr lang="en-US" altLang="zh-CN" dirty="0"/>
          </a:p>
          <a:p>
            <a:pPr marL="0" indent="0">
              <a:lnSpc>
                <a:spcPct val="150000"/>
              </a:lnSpc>
              <a:buNone/>
            </a:pPr>
            <a:r>
              <a:rPr lang="zh-CN" altLang="en-US" dirty="0"/>
              <a:t>          可以用来定量表示这个部分对得分的重要性。</a:t>
            </a:r>
          </a:p>
        </p:txBody>
      </p:sp>
      <p:pic>
        <p:nvPicPr>
          <p:cNvPr id="2052" name="Picture 4" descr="https://img-blog.csdnimg.cn/20200417220159830.png">
            <a:extLst>
              <a:ext uri="{FF2B5EF4-FFF2-40B4-BE49-F238E27FC236}">
                <a16:creationId xmlns:a16="http://schemas.microsoft.com/office/drawing/2014/main" id="{55DC8B5D-432A-400A-8536-A7DD820945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3961" y="3429000"/>
            <a:ext cx="2819400" cy="102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95283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1412</TotalTime>
  <Words>1139</Words>
  <Application>Microsoft Office PowerPoint</Application>
  <PresentationFormat>宽屏</PresentationFormat>
  <Paragraphs>120</Paragraphs>
  <Slides>17</Slides>
  <Notes>14</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17</vt:i4>
      </vt:variant>
    </vt:vector>
  </HeadingPairs>
  <TitlesOfParts>
    <vt:vector size="21" baseType="lpstr">
      <vt:lpstr>等线</vt:lpstr>
      <vt:lpstr>等线 Light</vt:lpstr>
      <vt:lpstr>Arial</vt:lpstr>
      <vt:lpstr>Office 主题​​</vt:lpstr>
      <vt:lpstr>PowerPoint 演示文稿</vt:lpstr>
      <vt:lpstr>内容</vt:lpstr>
      <vt:lpstr>背景</vt:lpstr>
      <vt:lpstr>相关研究</vt:lpstr>
      <vt:lpstr>针对问题</vt:lpstr>
      <vt:lpstr>本文方法</vt:lpstr>
      <vt:lpstr>如何学习可理解的filter（赋予语义）</vt:lpstr>
      <vt:lpstr>如何学习可理解的filter（赋予语义）</vt:lpstr>
      <vt:lpstr>量化贡献成度</vt:lpstr>
      <vt:lpstr>构建决策树</vt:lpstr>
      <vt:lpstr>PowerPoint 演示文稿</vt:lpstr>
      <vt:lpstr>理解决策树</vt:lpstr>
      <vt:lpstr>实验</vt:lpstr>
      <vt:lpstr>实验</vt:lpstr>
      <vt:lpstr>实验</vt:lpstr>
      <vt:lpstr>结论</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余 沁怡</dc:creator>
  <cp:lastModifiedBy>余 沁怡</cp:lastModifiedBy>
  <cp:revision>22</cp:revision>
  <dcterms:created xsi:type="dcterms:W3CDTF">2020-05-14T07:22:10Z</dcterms:created>
  <dcterms:modified xsi:type="dcterms:W3CDTF">2020-05-15T06:55:05Z</dcterms:modified>
</cp:coreProperties>
</file>

<file path=docProps/thumbnail.jpeg>
</file>